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1"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4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hape 2"/>
          <p:cNvSpPr>
            <a:spLocks noGrp="1" noRo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a:noFill/>
            <a:round/>
            <a:headEnd/>
            <a:tailEnd/>
          </a:ln>
        </p:spPr>
      </p:sp>
      <p:sp>
        <p:nvSpPr>
          <p:cNvPr id="3" name="Shape 3"/>
          <p:cNvSpPr txBox="1">
            <a:spLocks noGrp="1"/>
          </p:cNvSpPr>
          <p:nvPr>
            <p:ph type="body" idx="1"/>
          </p:nvPr>
        </p:nvSpPr>
        <p:spPr>
          <a:xfrm>
            <a:off x="685800" y="4343400"/>
            <a:ext cx="5486400"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44"/>
          <p:cNvSpPr>
            <a:spLocks noGrp="1" noRot="1"/>
          </p:cNvSpPr>
          <p:nvPr>
            <p:ph type="sldImg" idx="2"/>
          </p:nvPr>
        </p:nvSpPr>
        <p:spPr>
          <a:noFill/>
        </p:spPr>
      </p:sp>
      <p:sp>
        <p:nvSpPr>
          <p:cNvPr id="17410" name="Shape 4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06"/>
          <p:cNvSpPr>
            <a:spLocks noGrp="1" noRot="1"/>
          </p:cNvSpPr>
          <p:nvPr>
            <p:ph type="sldImg" idx="2"/>
          </p:nvPr>
        </p:nvSpPr>
        <p:spPr>
          <a:noFill/>
        </p:spPr>
      </p:sp>
      <p:sp>
        <p:nvSpPr>
          <p:cNvPr id="35842" name="Shape 10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13"/>
          <p:cNvSpPr>
            <a:spLocks noGrp="1" noRot="1"/>
          </p:cNvSpPr>
          <p:nvPr>
            <p:ph type="sldImg" idx="2"/>
          </p:nvPr>
        </p:nvSpPr>
        <p:spPr>
          <a:noFill/>
        </p:spPr>
      </p:sp>
      <p:sp>
        <p:nvSpPr>
          <p:cNvPr id="37890" name="Shape 11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20"/>
          <p:cNvSpPr>
            <a:spLocks noGrp="1" noRot="1"/>
          </p:cNvSpPr>
          <p:nvPr>
            <p:ph type="sldImg" idx="2"/>
          </p:nvPr>
        </p:nvSpPr>
        <p:spPr>
          <a:noFill/>
        </p:spPr>
      </p:sp>
      <p:sp>
        <p:nvSpPr>
          <p:cNvPr id="39938" name="Shape 12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27"/>
          <p:cNvSpPr>
            <a:spLocks noGrp="1" noRot="1"/>
          </p:cNvSpPr>
          <p:nvPr>
            <p:ph type="sldImg" idx="2"/>
          </p:nvPr>
        </p:nvSpPr>
        <p:spPr>
          <a:noFill/>
        </p:spPr>
      </p:sp>
      <p:sp>
        <p:nvSpPr>
          <p:cNvPr id="41986" name="Shape 12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34"/>
          <p:cNvSpPr>
            <a:spLocks noGrp="1" noRot="1"/>
          </p:cNvSpPr>
          <p:nvPr>
            <p:ph type="sldImg" idx="2"/>
          </p:nvPr>
        </p:nvSpPr>
        <p:spPr>
          <a:noFill/>
        </p:spPr>
      </p:sp>
      <p:sp>
        <p:nvSpPr>
          <p:cNvPr id="44034" name="Shape 13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141"/>
          <p:cNvSpPr>
            <a:spLocks noGrp="1" noRot="1"/>
          </p:cNvSpPr>
          <p:nvPr>
            <p:ph type="sldImg" idx="2"/>
          </p:nvPr>
        </p:nvSpPr>
        <p:spPr>
          <a:noFill/>
        </p:spPr>
      </p:sp>
      <p:sp>
        <p:nvSpPr>
          <p:cNvPr id="46082" name="Shape 14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148"/>
          <p:cNvSpPr>
            <a:spLocks noGrp="1" noRot="1"/>
          </p:cNvSpPr>
          <p:nvPr>
            <p:ph type="sldImg" idx="2"/>
          </p:nvPr>
        </p:nvSpPr>
        <p:spPr>
          <a:noFill/>
        </p:spPr>
      </p:sp>
      <p:sp>
        <p:nvSpPr>
          <p:cNvPr id="48130" name="Shape 14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55"/>
          <p:cNvSpPr>
            <a:spLocks noGrp="1" noRot="1"/>
          </p:cNvSpPr>
          <p:nvPr>
            <p:ph type="sldImg" idx="2"/>
          </p:nvPr>
        </p:nvSpPr>
        <p:spPr>
          <a:noFill/>
        </p:spPr>
      </p:sp>
      <p:sp>
        <p:nvSpPr>
          <p:cNvPr id="50178" name="Shape 15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162"/>
          <p:cNvSpPr>
            <a:spLocks noGrp="1" noRot="1"/>
          </p:cNvSpPr>
          <p:nvPr>
            <p:ph type="sldImg" idx="2"/>
          </p:nvPr>
        </p:nvSpPr>
        <p:spPr>
          <a:noFill/>
        </p:spPr>
      </p:sp>
      <p:sp>
        <p:nvSpPr>
          <p:cNvPr id="52226" name="Shape 16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170"/>
          <p:cNvSpPr>
            <a:spLocks noGrp="1" noRot="1"/>
          </p:cNvSpPr>
          <p:nvPr>
            <p:ph type="sldImg" idx="2"/>
          </p:nvPr>
        </p:nvSpPr>
        <p:spPr>
          <a:noFill/>
        </p:spPr>
      </p:sp>
      <p:sp>
        <p:nvSpPr>
          <p:cNvPr id="54274" name="Shape 17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50"/>
          <p:cNvSpPr>
            <a:spLocks noGrp="1" noRot="1"/>
          </p:cNvSpPr>
          <p:nvPr>
            <p:ph type="sldImg" idx="2"/>
          </p:nvPr>
        </p:nvSpPr>
        <p:spPr>
          <a:noFill/>
        </p:spPr>
      </p:sp>
      <p:sp>
        <p:nvSpPr>
          <p:cNvPr id="19458" name="Shape 5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177"/>
          <p:cNvSpPr>
            <a:spLocks noGrp="1" noRot="1"/>
          </p:cNvSpPr>
          <p:nvPr>
            <p:ph type="sldImg" idx="2"/>
          </p:nvPr>
        </p:nvSpPr>
        <p:spPr>
          <a:noFill/>
        </p:spPr>
      </p:sp>
      <p:sp>
        <p:nvSpPr>
          <p:cNvPr id="56322" name="Shape 17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84"/>
          <p:cNvSpPr>
            <a:spLocks noGrp="1" noRot="1"/>
          </p:cNvSpPr>
          <p:nvPr>
            <p:ph type="sldImg" idx="2"/>
          </p:nvPr>
        </p:nvSpPr>
        <p:spPr>
          <a:noFill/>
        </p:spPr>
      </p:sp>
      <p:sp>
        <p:nvSpPr>
          <p:cNvPr id="58370" name="Shape 18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190"/>
          <p:cNvSpPr>
            <a:spLocks noGrp="1" noRot="1"/>
          </p:cNvSpPr>
          <p:nvPr>
            <p:ph type="sldImg" idx="2"/>
          </p:nvPr>
        </p:nvSpPr>
        <p:spPr>
          <a:noFill/>
        </p:spPr>
      </p:sp>
      <p:sp>
        <p:nvSpPr>
          <p:cNvPr id="60418" name="Shape 19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196"/>
          <p:cNvSpPr>
            <a:spLocks noGrp="1" noRot="1"/>
          </p:cNvSpPr>
          <p:nvPr>
            <p:ph type="sldImg" idx="2"/>
          </p:nvPr>
        </p:nvSpPr>
        <p:spPr>
          <a:noFill/>
        </p:spPr>
      </p:sp>
      <p:sp>
        <p:nvSpPr>
          <p:cNvPr id="62466" name="Shape 19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203"/>
          <p:cNvSpPr>
            <a:spLocks noGrp="1" noRot="1"/>
          </p:cNvSpPr>
          <p:nvPr>
            <p:ph type="sldImg" idx="2"/>
          </p:nvPr>
        </p:nvSpPr>
        <p:spPr>
          <a:noFill/>
        </p:spPr>
      </p:sp>
      <p:sp>
        <p:nvSpPr>
          <p:cNvPr id="64514" name="Shape 20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209"/>
          <p:cNvSpPr>
            <a:spLocks noGrp="1" noRot="1"/>
          </p:cNvSpPr>
          <p:nvPr>
            <p:ph type="sldImg" idx="2"/>
          </p:nvPr>
        </p:nvSpPr>
        <p:spPr>
          <a:noFill/>
        </p:spPr>
      </p:sp>
      <p:sp>
        <p:nvSpPr>
          <p:cNvPr id="66562" name="Shape 21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216"/>
          <p:cNvSpPr>
            <a:spLocks noGrp="1" noRot="1"/>
          </p:cNvSpPr>
          <p:nvPr>
            <p:ph type="sldImg" idx="2"/>
          </p:nvPr>
        </p:nvSpPr>
        <p:spPr>
          <a:noFill/>
        </p:spPr>
      </p:sp>
      <p:sp>
        <p:nvSpPr>
          <p:cNvPr id="68610" name="Shape 21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223"/>
          <p:cNvSpPr>
            <a:spLocks noGrp="1" noRot="1"/>
          </p:cNvSpPr>
          <p:nvPr>
            <p:ph type="sldImg" idx="2"/>
          </p:nvPr>
        </p:nvSpPr>
        <p:spPr>
          <a:noFill/>
        </p:spPr>
      </p:sp>
      <p:sp>
        <p:nvSpPr>
          <p:cNvPr id="70658" name="Shape 22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230"/>
          <p:cNvSpPr>
            <a:spLocks noGrp="1" noRot="1"/>
          </p:cNvSpPr>
          <p:nvPr>
            <p:ph type="sldImg" idx="2"/>
          </p:nvPr>
        </p:nvSpPr>
        <p:spPr>
          <a:noFill/>
        </p:spPr>
      </p:sp>
      <p:sp>
        <p:nvSpPr>
          <p:cNvPr id="72706" name="Shape 23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236"/>
          <p:cNvSpPr>
            <a:spLocks noGrp="1" noRot="1"/>
          </p:cNvSpPr>
          <p:nvPr>
            <p:ph type="sldImg" idx="2"/>
          </p:nvPr>
        </p:nvSpPr>
        <p:spPr>
          <a:noFill/>
        </p:spPr>
      </p:sp>
      <p:sp>
        <p:nvSpPr>
          <p:cNvPr id="74754" name="Shape 23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57"/>
          <p:cNvSpPr>
            <a:spLocks noGrp="1" noRot="1"/>
          </p:cNvSpPr>
          <p:nvPr>
            <p:ph type="sldImg" idx="2"/>
          </p:nvPr>
        </p:nvSpPr>
        <p:spPr>
          <a:xfrm>
            <a:off x="1714500" y="685800"/>
            <a:ext cx="3429000" cy="3429000"/>
          </a:xfrm>
          <a:noFill/>
        </p:spPr>
      </p:sp>
      <p:sp>
        <p:nvSpPr>
          <p:cNvPr id="21506" name="Shape 5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242"/>
          <p:cNvSpPr>
            <a:spLocks noGrp="1" noRot="1"/>
          </p:cNvSpPr>
          <p:nvPr>
            <p:ph type="sldImg" idx="2"/>
          </p:nvPr>
        </p:nvSpPr>
        <p:spPr>
          <a:noFill/>
        </p:spPr>
      </p:sp>
      <p:sp>
        <p:nvSpPr>
          <p:cNvPr id="76802" name="Shape 24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Shape 248"/>
          <p:cNvSpPr>
            <a:spLocks noGrp="1" noRot="1"/>
          </p:cNvSpPr>
          <p:nvPr>
            <p:ph type="sldImg" idx="2"/>
          </p:nvPr>
        </p:nvSpPr>
        <p:spPr>
          <a:noFill/>
        </p:spPr>
      </p:sp>
      <p:sp>
        <p:nvSpPr>
          <p:cNvPr id="78850" name="Shape 24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255"/>
          <p:cNvSpPr>
            <a:spLocks noGrp="1" noRot="1"/>
          </p:cNvSpPr>
          <p:nvPr>
            <p:ph type="sldImg" idx="2"/>
          </p:nvPr>
        </p:nvSpPr>
        <p:spPr>
          <a:noFill/>
        </p:spPr>
      </p:sp>
      <p:sp>
        <p:nvSpPr>
          <p:cNvPr id="80898" name="Shape 25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261"/>
          <p:cNvSpPr>
            <a:spLocks noGrp="1" noRot="1"/>
          </p:cNvSpPr>
          <p:nvPr>
            <p:ph type="sldImg" idx="2"/>
          </p:nvPr>
        </p:nvSpPr>
        <p:spPr>
          <a:noFill/>
        </p:spPr>
      </p:sp>
      <p:sp>
        <p:nvSpPr>
          <p:cNvPr id="82946" name="Shape 26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267"/>
          <p:cNvSpPr>
            <a:spLocks noGrp="1" noRot="1"/>
          </p:cNvSpPr>
          <p:nvPr>
            <p:ph type="sldImg" idx="2"/>
          </p:nvPr>
        </p:nvSpPr>
        <p:spPr>
          <a:noFill/>
        </p:spPr>
      </p:sp>
      <p:sp>
        <p:nvSpPr>
          <p:cNvPr id="84994" name="Shape 26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Shape 274"/>
          <p:cNvSpPr>
            <a:spLocks noGrp="1" noRot="1"/>
          </p:cNvSpPr>
          <p:nvPr>
            <p:ph type="sldImg" idx="2"/>
          </p:nvPr>
        </p:nvSpPr>
        <p:spPr>
          <a:noFill/>
        </p:spPr>
      </p:sp>
      <p:sp>
        <p:nvSpPr>
          <p:cNvPr id="87042" name="Shape 27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Shape 279"/>
          <p:cNvSpPr>
            <a:spLocks noGrp="1" noRot="1"/>
          </p:cNvSpPr>
          <p:nvPr>
            <p:ph type="sldImg" idx="2"/>
          </p:nvPr>
        </p:nvSpPr>
        <p:spPr>
          <a:noFill/>
        </p:spPr>
      </p:sp>
      <p:sp>
        <p:nvSpPr>
          <p:cNvPr id="89090" name="Shape 28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7" name="Shape 285"/>
          <p:cNvSpPr>
            <a:spLocks noGrp="1" noRot="1"/>
          </p:cNvSpPr>
          <p:nvPr>
            <p:ph type="sldImg" idx="2"/>
          </p:nvPr>
        </p:nvSpPr>
        <p:spPr>
          <a:noFill/>
        </p:spPr>
      </p:sp>
      <p:sp>
        <p:nvSpPr>
          <p:cNvPr id="91138" name="Shape 28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64"/>
          <p:cNvSpPr>
            <a:spLocks noGrp="1" noRot="1"/>
          </p:cNvSpPr>
          <p:nvPr>
            <p:ph type="sldImg" idx="2"/>
          </p:nvPr>
        </p:nvSpPr>
        <p:spPr>
          <a:noFill/>
        </p:spPr>
      </p:sp>
      <p:sp>
        <p:nvSpPr>
          <p:cNvPr id="23554" name="Shape 6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71"/>
          <p:cNvSpPr>
            <a:spLocks noGrp="1" noRot="1"/>
          </p:cNvSpPr>
          <p:nvPr>
            <p:ph type="sldImg" idx="2"/>
          </p:nvPr>
        </p:nvSpPr>
        <p:spPr>
          <a:noFill/>
        </p:spPr>
      </p:sp>
      <p:sp>
        <p:nvSpPr>
          <p:cNvPr id="25602" name="Shape 7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78"/>
          <p:cNvSpPr>
            <a:spLocks noGrp="1" noRot="1"/>
          </p:cNvSpPr>
          <p:nvPr>
            <p:ph type="sldImg" idx="2"/>
          </p:nvPr>
        </p:nvSpPr>
        <p:spPr>
          <a:noFill/>
        </p:spPr>
      </p:sp>
      <p:sp>
        <p:nvSpPr>
          <p:cNvPr id="27650" name="Shape 7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85"/>
          <p:cNvSpPr>
            <a:spLocks noGrp="1" noRot="1"/>
          </p:cNvSpPr>
          <p:nvPr>
            <p:ph type="sldImg" idx="2"/>
          </p:nvPr>
        </p:nvSpPr>
        <p:spPr>
          <a:noFill/>
        </p:spPr>
      </p:sp>
      <p:sp>
        <p:nvSpPr>
          <p:cNvPr id="29698" name="Shape 86"/>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91"/>
          <p:cNvSpPr>
            <a:spLocks noGrp="1" noRot="1"/>
          </p:cNvSpPr>
          <p:nvPr>
            <p:ph type="sldImg" idx="2"/>
          </p:nvPr>
        </p:nvSpPr>
        <p:spPr>
          <a:noFill/>
        </p:spPr>
      </p:sp>
      <p:sp>
        <p:nvSpPr>
          <p:cNvPr id="31746" name="Shape 9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98"/>
          <p:cNvSpPr>
            <a:spLocks noGrp="1" noRot="1"/>
          </p:cNvSpPr>
          <p:nvPr>
            <p:ph type="sldImg" idx="2"/>
          </p:nvPr>
        </p:nvSpPr>
        <p:spPr>
          <a:noFill/>
        </p:spPr>
      </p:sp>
      <p:sp>
        <p:nvSpPr>
          <p:cNvPr id="33794" name="Shape 9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299"/>
          </a:xfrm>
          <a:prstGeom prst="rect">
            <a:avLst/>
          </a:prstGeo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57200" y="5875079"/>
            <a:ext cx="8229600" cy="692700"/>
          </a:xfrm>
          <a:prstGeom prst="rect">
            <a:avLst/>
          </a:prstGeom>
        </p:spPr>
        <p:txBody>
          <a:bodyPr/>
          <a:lstStyle>
            <a:lvl1pPr marL="285750" indent="-171450" algn="ctr" rtl="0">
              <a:spcBef>
                <a:spcPts val="360"/>
              </a:spcBef>
              <a:buSzPct val="100000"/>
              <a:buNone/>
              <a:defRPr sz="1800"/>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11123"/>
            <a:ext cx="7772400" cy="1546500"/>
          </a:xfrm>
          <a:prstGeom prst="rect">
            <a:avLst/>
          </a:prstGeom>
        </p:spPr>
        <p:txBody>
          <a:bodyPr/>
          <a:lstStyle>
            <a:lvl1pPr indent="304800" algn="ctr" rtl="0">
              <a:buSzPct val="100000"/>
              <a:defRPr sz="4800"/>
            </a:lvl1pPr>
            <a:lvl2pPr indent="304800" algn="ctr" rtl="0">
              <a:buSzPct val="100000"/>
              <a:defRPr sz="4800"/>
            </a:lvl2pPr>
            <a:lvl3pPr indent="304800" algn="ctr" rtl="0">
              <a:buSzPct val="100000"/>
              <a:defRPr sz="4800"/>
            </a:lvl3pPr>
            <a:lvl4pPr indent="304800" algn="ctr" rtl="0">
              <a:buSzPct val="100000"/>
              <a:defRPr sz="4800"/>
            </a:lvl4pPr>
            <a:lvl5pPr indent="304800" algn="ctr" rtl="0">
              <a:buSzPct val="100000"/>
              <a:defRPr sz="4800"/>
            </a:lvl5pPr>
            <a:lvl6pPr indent="304800" algn="ctr" rtl="0">
              <a:buSzPct val="100000"/>
              <a:defRPr sz="4800"/>
            </a:lvl6pPr>
            <a:lvl7pPr indent="304800" algn="ctr" rtl="0">
              <a:buSzPct val="100000"/>
              <a:defRPr sz="4800"/>
            </a:lvl7pPr>
            <a:lvl8pPr indent="304800" algn="ctr" rtl="0">
              <a:buSzPct val="100000"/>
              <a:defRPr sz="4800"/>
            </a:lvl8pPr>
            <a:lvl9pPr indent="304800" algn="ctr" rtl="0">
              <a:buSzPct val="100000"/>
              <a:defRPr sz="4800"/>
            </a:lvl9pPr>
          </a:lstStyle>
          <a:p>
            <a:endParaRPr/>
          </a:p>
        </p:txBody>
      </p:sp>
      <p:sp>
        <p:nvSpPr>
          <p:cNvPr id="27" name="Shape 27"/>
          <p:cNvSpPr txBox="1">
            <a:spLocks noGrp="1"/>
          </p:cNvSpPr>
          <p:nvPr>
            <p:ph type="subTitle" idx="1"/>
          </p:nvPr>
        </p:nvSpPr>
        <p:spPr>
          <a:xfrm>
            <a:off x="685800" y="3786737"/>
            <a:ext cx="7772400" cy="1046400"/>
          </a:xfrm>
          <a:prstGeom prst="rect">
            <a:avLst/>
          </a:prstGeom>
        </p:spPr>
        <p:txBody>
          <a:bodyPr/>
          <a:lstStyle>
            <a:lvl1pPr marL="0" algn="ctr" rtl="0">
              <a:spcBef>
                <a:spcPts val="0"/>
              </a:spcBef>
              <a:buClr>
                <a:schemeClr val="dk2"/>
              </a:buClr>
              <a:buNone/>
              <a:defRPr>
                <a:solidFill>
                  <a:schemeClr val="dk2"/>
                </a:solidFill>
              </a:defRPr>
            </a:lvl1pPr>
            <a:lvl2pPr marL="0" indent="190500" algn="ctr" rtl="0">
              <a:spcBef>
                <a:spcPts val="0"/>
              </a:spcBef>
              <a:buClr>
                <a:schemeClr val="dk2"/>
              </a:buClr>
              <a:buSzPct val="100000"/>
              <a:buNone/>
              <a:defRPr sz="3000">
                <a:solidFill>
                  <a:schemeClr val="dk2"/>
                </a:solidFill>
              </a:defRPr>
            </a:lvl2pPr>
            <a:lvl3pPr marL="0" indent="190500" algn="ctr" rtl="0">
              <a:spcBef>
                <a:spcPts val="0"/>
              </a:spcBef>
              <a:buClr>
                <a:schemeClr val="dk2"/>
              </a:buClr>
              <a:buSzPct val="100000"/>
              <a:buNone/>
              <a:defRPr sz="3000">
                <a:solidFill>
                  <a:schemeClr val="dk2"/>
                </a:solidFill>
              </a:defRPr>
            </a:lvl3pPr>
            <a:lvl4pPr marL="0" indent="190500" algn="ctr" rtl="0">
              <a:spcBef>
                <a:spcPts val="0"/>
              </a:spcBef>
              <a:buClr>
                <a:schemeClr val="dk2"/>
              </a:buClr>
              <a:buSzPct val="100000"/>
              <a:buNone/>
              <a:defRPr sz="3000">
                <a:solidFill>
                  <a:schemeClr val="dk2"/>
                </a:solidFill>
              </a:defRPr>
            </a:lvl4pPr>
            <a:lvl5pPr marL="0" indent="190500" algn="ctr" rtl="0">
              <a:spcBef>
                <a:spcPts val="0"/>
              </a:spcBef>
              <a:buClr>
                <a:schemeClr val="dk2"/>
              </a:buClr>
              <a:buSzPct val="100000"/>
              <a:buNone/>
              <a:defRPr sz="3000">
                <a:solidFill>
                  <a:schemeClr val="dk2"/>
                </a:solidFill>
              </a:defRPr>
            </a:lvl5pPr>
            <a:lvl6pPr marL="0" indent="190500" algn="ctr" rtl="0">
              <a:spcBef>
                <a:spcPts val="0"/>
              </a:spcBef>
              <a:buClr>
                <a:schemeClr val="dk2"/>
              </a:buClr>
              <a:buSzPct val="100000"/>
              <a:buNone/>
              <a:defRPr sz="3000">
                <a:solidFill>
                  <a:schemeClr val="dk2"/>
                </a:solidFill>
              </a:defRPr>
            </a:lvl6pPr>
            <a:lvl7pPr marL="0" indent="190500" algn="ctr" rtl="0">
              <a:spcBef>
                <a:spcPts val="0"/>
              </a:spcBef>
              <a:buClr>
                <a:schemeClr val="dk2"/>
              </a:buClr>
              <a:buSzPct val="100000"/>
              <a:buNone/>
              <a:defRPr sz="3000">
                <a:solidFill>
                  <a:schemeClr val="dk2"/>
                </a:solidFill>
              </a:defRPr>
            </a:lvl7pPr>
            <a:lvl8pPr marL="0" indent="190500" algn="ctr" rtl="0">
              <a:spcBef>
                <a:spcPts val="0"/>
              </a:spcBef>
              <a:buClr>
                <a:schemeClr val="dk2"/>
              </a:buClr>
              <a:buSzPct val="100000"/>
              <a:buNone/>
              <a:defRPr sz="3000">
                <a:solidFill>
                  <a:schemeClr val="dk2"/>
                </a:solidFill>
              </a:defRPr>
            </a:lvl8pPr>
            <a:lvl9pPr marL="0" indent="190500"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299"/>
          </a:xfrm>
          <a:prstGeom prst="rect">
            <a:avLst/>
          </a:prstGeo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0" name="Shape 30"/>
          <p:cNvSpPr txBox="1">
            <a:spLocks noGrp="1"/>
          </p:cNvSpPr>
          <p:nvPr>
            <p:ph type="body" idx="1"/>
          </p:nvPr>
        </p:nvSpPr>
        <p:spPr>
          <a:xfrm>
            <a:off x="457200" y="1600200"/>
            <a:ext cx="8229600" cy="4967700"/>
          </a:xfrm>
          <a:prstGeom prst="rect">
            <a:avLst/>
          </a:prstGeom>
        </p:spPr>
        <p:txBody>
          <a:bodyPr/>
          <a:lstStyle>
            <a:lvl1pPr rtl="0">
              <a:defRPr/>
            </a:lvl1pPr>
            <a:lvl2pPr indent="457200" rtl="0">
              <a:defRPr/>
            </a:lvl2pPr>
            <a:lvl3pPr indent="914400" rtl="0">
              <a:defRPr/>
            </a:lvl3pPr>
            <a:lvl4pPr indent="1371600"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299"/>
          </a:xfrm>
          <a:prstGeom prst="rect">
            <a:avLst/>
          </a:prstGeo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3" name="Shape 33"/>
          <p:cNvSpPr txBox="1">
            <a:spLocks noGrp="1"/>
          </p:cNvSpPr>
          <p:nvPr>
            <p:ph type="body" idx="1"/>
          </p:nvPr>
        </p:nvSpPr>
        <p:spPr>
          <a:xfrm>
            <a:off x="457200" y="1600200"/>
            <a:ext cx="3994500" cy="4967700"/>
          </a:xfrm>
          <a:prstGeom prst="rect">
            <a:avLst/>
          </a:prstGeo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2"/>
          </p:nvPr>
        </p:nvSpPr>
        <p:spPr>
          <a:xfrm>
            <a:off x="4692273" y="1600200"/>
            <a:ext cx="3994500" cy="4967700"/>
          </a:xfrm>
          <a:prstGeom prst="rect">
            <a:avLst/>
          </a:prstGeo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1027" name="Shape 6"/>
          <p:cNvSpPr txBox="1">
            <a:spLocks noGrp="1"/>
          </p:cNvSpPr>
          <p:nvPr>
            <p:ph type="body" idx="1"/>
          </p:nvPr>
        </p:nvSpPr>
        <p:spPr bwMode="auto">
          <a:xfrm>
            <a:off x="457200" y="1600200"/>
            <a:ext cx="8229600" cy="49672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23"/>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8195" name="Shape 24"/>
          <p:cNvSpPr txBox="1">
            <a:spLocks noGrp="1"/>
          </p:cNvSpPr>
          <p:nvPr>
            <p:ph type="body" idx="1"/>
          </p:nvPr>
        </p:nvSpPr>
        <p:spPr bwMode="auto">
          <a:xfrm>
            <a:off x="457200" y="1600200"/>
            <a:ext cx="8229600" cy="49672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ashhumane.typepad.com/.a/6a00e54eed855d8834017ee9cf65f4970d-pi"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41"/>
          <p:cNvSpPr txBox="1">
            <a:spLocks noGrp="1"/>
          </p:cNvSpPr>
          <p:nvPr>
            <p:ph type="title"/>
          </p:nvPr>
        </p:nvSpPr>
        <p:spPr>
          <a:xfrm>
            <a:off x="457200" y="365125"/>
            <a:ext cx="8229600" cy="620713"/>
          </a:xfrm>
        </p:spPr>
        <p:txBody>
          <a:bodyPr/>
          <a:lstStyle/>
          <a:p>
            <a:pPr indent="228600" eaLnBrk="1" hangingPunct="1">
              <a:spcBef>
                <a:spcPct val="0"/>
              </a:spcBef>
              <a:buClr>
                <a:srgbClr val="000000"/>
              </a:buClr>
              <a:buSzTx/>
              <a:buFontTx/>
              <a:buNone/>
            </a:pPr>
            <a:r>
              <a:rPr lang="en-US" sz="3000" smtClean="0">
                <a:solidFill>
                  <a:srgbClr val="000000"/>
                </a:solidFill>
                <a:latin typeface="Arial" charset="0"/>
                <a:cs typeface="Arial" charset="0"/>
                <a:sym typeface="Arial" charset="0"/>
              </a:rPr>
              <a:t>Stupid human tricks  Splash 2013</a:t>
            </a:r>
          </a:p>
        </p:txBody>
      </p:sp>
      <p:sp>
        <p:nvSpPr>
          <p:cNvPr id="16386" name="Shape 42"/>
          <p:cNvSpPr txBox="1">
            <a:spLocks noGrp="1"/>
          </p:cNvSpPr>
          <p:nvPr>
            <p:ph type="body" idx="1"/>
          </p:nvPr>
        </p:nvSpPr>
        <p:spPr>
          <a:xfrm>
            <a:off x="457200" y="1077913"/>
            <a:ext cx="8229600" cy="5489575"/>
          </a:xfrm>
        </p:spPr>
        <p:txBody>
          <a:bodyPr/>
          <a:lstStyle/>
          <a:p>
            <a:pPr marL="342900" indent="-342900" eaLnBrk="1" hangingPunct="1">
              <a:spcBef>
                <a:spcPts val="600"/>
              </a:spcBef>
              <a:buClr>
                <a:srgbClr val="000000"/>
              </a:buClr>
              <a:buSzPct val="167000"/>
            </a:pPr>
            <a:r>
              <a:rPr lang="en-US" sz="1800" b="1" smtClean="0">
                <a:latin typeface="Arial" charset="0"/>
                <a:cs typeface="Arial" charset="0"/>
              </a:rPr>
              <a:t>Bigfoot</a:t>
            </a:r>
            <a:r>
              <a:rPr lang="en-US" sz="1800" smtClean="0">
                <a:latin typeface="Arial" charset="0"/>
                <a:cs typeface="Arial" charset="0"/>
              </a:rPr>
              <a:t> is a guy in a gorilla suit- The valgus knee and femurs</a:t>
            </a:r>
          </a:p>
          <a:p>
            <a:pPr marL="342900" indent="-342900" eaLnBrk="1" hangingPunct="1">
              <a:spcBef>
                <a:spcPts val="600"/>
              </a:spcBef>
              <a:buClr>
                <a:srgbClr val="000000"/>
              </a:buClr>
              <a:buSzPct val="167000"/>
            </a:pPr>
            <a:r>
              <a:rPr lang="en-US" sz="1800" b="1" smtClean="0">
                <a:latin typeface="Arial" charset="0"/>
                <a:cs typeface="Arial" charset="0"/>
              </a:rPr>
              <a:t>The prostate</a:t>
            </a:r>
            <a:r>
              <a:rPr lang="en-US" sz="1800" smtClean="0">
                <a:latin typeface="Arial" charset="0"/>
                <a:cs typeface="Arial" charset="0"/>
              </a:rPr>
              <a:t> is a stupidly arranged gland.</a:t>
            </a:r>
          </a:p>
          <a:p>
            <a:pPr marL="342900" indent="-342900" eaLnBrk="1" hangingPunct="1">
              <a:spcBef>
                <a:spcPts val="600"/>
              </a:spcBef>
              <a:buClr>
                <a:srgbClr val="000000"/>
              </a:buClr>
              <a:buSzPct val="167000"/>
            </a:pPr>
            <a:r>
              <a:rPr lang="en-US" sz="1800" b="1" smtClean="0">
                <a:latin typeface="Arial" charset="0"/>
                <a:cs typeface="Arial" charset="0"/>
              </a:rPr>
              <a:t>Atherosclerosis</a:t>
            </a:r>
            <a:r>
              <a:rPr lang="en-US" sz="1800" smtClean="0">
                <a:latin typeface="Arial" charset="0"/>
                <a:cs typeface="Arial" charset="0"/>
              </a:rPr>
              <a:t> is a problem unique to humans- apoB48 vs apoB100</a:t>
            </a:r>
          </a:p>
          <a:p>
            <a:pPr marL="342900" indent="-342900" eaLnBrk="1" hangingPunct="1">
              <a:spcBef>
                <a:spcPts val="600"/>
              </a:spcBef>
              <a:buClr>
                <a:srgbClr val="000000"/>
              </a:buClr>
              <a:buSzPct val="167000"/>
            </a:pPr>
            <a:r>
              <a:rPr lang="en-US" sz="1800" b="1" smtClean="0">
                <a:latin typeface="Arial" charset="0"/>
                <a:cs typeface="Arial" charset="0"/>
              </a:rPr>
              <a:t>The cushing reflex</a:t>
            </a:r>
            <a:r>
              <a:rPr lang="en-US" sz="1800" smtClean="0">
                <a:latin typeface="Arial" charset="0"/>
                <a:cs typeface="Arial" charset="0"/>
              </a:rPr>
              <a:t> makes intracranial pressure worse?</a:t>
            </a:r>
          </a:p>
          <a:p>
            <a:pPr marL="342900" indent="-342900" eaLnBrk="1" hangingPunct="1">
              <a:spcBef>
                <a:spcPts val="600"/>
              </a:spcBef>
              <a:buClr>
                <a:srgbClr val="000000"/>
              </a:buClr>
              <a:buSzPct val="167000"/>
            </a:pPr>
            <a:r>
              <a:rPr lang="en-US" sz="1800" b="1" smtClean="0">
                <a:latin typeface="Arial" charset="0"/>
                <a:cs typeface="Arial" charset="0"/>
              </a:rPr>
              <a:t>Bipedalism</a:t>
            </a:r>
            <a:r>
              <a:rPr lang="en-US" sz="1800" smtClean="0">
                <a:latin typeface="Arial" charset="0"/>
                <a:cs typeface="Arial" charset="0"/>
              </a:rPr>
              <a:t> gave us a </a:t>
            </a:r>
            <a:r>
              <a:rPr lang="en-US" sz="1800" b="1" smtClean="0">
                <a:latin typeface="Arial" charset="0"/>
                <a:cs typeface="Arial" charset="0"/>
              </a:rPr>
              <a:t>weak lower back</a:t>
            </a:r>
            <a:r>
              <a:rPr lang="en-US" sz="1800" smtClean="0">
                <a:latin typeface="Arial" charset="0"/>
                <a:cs typeface="Arial" charset="0"/>
              </a:rPr>
              <a:t>.  Sitting doesn't help.  </a:t>
            </a:r>
          </a:p>
          <a:p>
            <a:pPr marL="342900" indent="-342900" eaLnBrk="1" hangingPunct="1">
              <a:spcBef>
                <a:spcPts val="600"/>
              </a:spcBef>
              <a:buClr>
                <a:srgbClr val="000000"/>
              </a:buClr>
              <a:buSzPct val="167000"/>
            </a:pPr>
            <a:r>
              <a:rPr lang="en-US" sz="1800" b="1" smtClean="0">
                <a:latin typeface="Arial" charset="0"/>
                <a:cs typeface="Arial" charset="0"/>
              </a:rPr>
              <a:t>The "detoxifying liver" </a:t>
            </a:r>
            <a:r>
              <a:rPr lang="en-US" sz="1800" smtClean="0">
                <a:latin typeface="Arial" charset="0"/>
                <a:cs typeface="Arial" charset="0"/>
              </a:rPr>
              <a:t>makes toxic stuff from benign stuff</a:t>
            </a:r>
          </a:p>
          <a:p>
            <a:pPr marL="342900" indent="-342900" eaLnBrk="1" hangingPunct="1">
              <a:spcBef>
                <a:spcPts val="600"/>
              </a:spcBef>
              <a:buClr>
                <a:srgbClr val="000000"/>
              </a:buClr>
              <a:buSzPct val="167000"/>
            </a:pPr>
            <a:r>
              <a:rPr lang="en-US" sz="1800" smtClean="0">
                <a:latin typeface="Arial" charset="0"/>
                <a:cs typeface="Arial" charset="0"/>
              </a:rPr>
              <a:t>The </a:t>
            </a:r>
            <a:r>
              <a:rPr lang="en-US" sz="1800" b="1" smtClean="0">
                <a:latin typeface="Arial" charset="0"/>
                <a:cs typeface="Arial" charset="0"/>
              </a:rPr>
              <a:t>immune system</a:t>
            </a:r>
            <a:r>
              <a:rPr lang="en-US" sz="1800" smtClean="0">
                <a:latin typeface="Arial" charset="0"/>
                <a:cs typeface="Arial" charset="0"/>
              </a:rPr>
              <a:t> is awesome...sort of.   autoimmunity&amp; atopy</a:t>
            </a:r>
          </a:p>
          <a:p>
            <a:pPr marL="342900" indent="-342900" eaLnBrk="1" hangingPunct="1">
              <a:spcBef>
                <a:spcPts val="600"/>
              </a:spcBef>
              <a:buClr>
                <a:srgbClr val="000000"/>
              </a:buClr>
              <a:buSzPct val="167000"/>
            </a:pPr>
            <a:r>
              <a:rPr lang="en-US" sz="1800" smtClean="0">
                <a:latin typeface="Arial" charset="0"/>
                <a:cs typeface="Arial" charset="0"/>
              </a:rPr>
              <a:t>The</a:t>
            </a:r>
            <a:r>
              <a:rPr lang="en-US" sz="1800" b="1" smtClean="0">
                <a:latin typeface="Arial" charset="0"/>
                <a:cs typeface="Arial" charset="0"/>
              </a:rPr>
              <a:t> vertebral artery</a:t>
            </a:r>
            <a:r>
              <a:rPr lang="en-US" sz="1800" smtClean="0">
                <a:latin typeface="Arial" charset="0"/>
                <a:cs typeface="Arial" charset="0"/>
              </a:rPr>
              <a:t>:  Car accidents, the chiropractor and you.</a:t>
            </a:r>
          </a:p>
          <a:p>
            <a:pPr marL="342900" indent="-342900" eaLnBrk="1" hangingPunct="1">
              <a:spcBef>
                <a:spcPts val="600"/>
              </a:spcBef>
              <a:buClr>
                <a:srgbClr val="000000"/>
              </a:buClr>
              <a:buSzPct val="167000"/>
            </a:pPr>
            <a:r>
              <a:rPr lang="en-US" sz="1800" smtClean="0">
                <a:latin typeface="Arial" charset="0"/>
                <a:cs typeface="Arial" charset="0"/>
              </a:rPr>
              <a:t>The</a:t>
            </a:r>
            <a:r>
              <a:rPr lang="en-US" sz="1800" b="1" smtClean="0">
                <a:latin typeface="Arial" charset="0"/>
                <a:cs typeface="Arial" charset="0"/>
              </a:rPr>
              <a:t> thirst reflex</a:t>
            </a:r>
            <a:r>
              <a:rPr lang="en-US" sz="1800" smtClean="0">
                <a:latin typeface="Arial" charset="0"/>
                <a:cs typeface="Arial" charset="0"/>
              </a:rPr>
              <a:t> sucks</a:t>
            </a:r>
          </a:p>
          <a:p>
            <a:pPr marL="342900" indent="-342900" eaLnBrk="1" hangingPunct="1">
              <a:spcBef>
                <a:spcPts val="600"/>
              </a:spcBef>
              <a:buClr>
                <a:srgbClr val="000000"/>
              </a:buClr>
              <a:buSzPct val="167000"/>
            </a:pPr>
            <a:r>
              <a:rPr lang="en-US" sz="1800" b="1" smtClean="0">
                <a:latin typeface="Arial" charset="0"/>
                <a:cs typeface="Arial" charset="0"/>
              </a:rPr>
              <a:t>feeling hungry</a:t>
            </a:r>
            <a:r>
              <a:rPr lang="en-US" sz="1800" smtClean="0">
                <a:latin typeface="Arial" charset="0"/>
                <a:cs typeface="Arial" charset="0"/>
              </a:rPr>
              <a:t> is dumb:diabetes, obesity</a:t>
            </a:r>
          </a:p>
          <a:p>
            <a:pPr marL="342900" indent="-342900" eaLnBrk="1" hangingPunct="1">
              <a:spcBef>
                <a:spcPts val="600"/>
              </a:spcBef>
              <a:buClr>
                <a:srgbClr val="000000"/>
              </a:buClr>
              <a:buSzPct val="167000"/>
            </a:pPr>
            <a:r>
              <a:rPr lang="en-US" sz="1800" smtClean="0">
                <a:latin typeface="Arial" charset="0"/>
                <a:cs typeface="Arial" charset="0"/>
              </a:rPr>
              <a:t>splanchic nerves and </a:t>
            </a:r>
            <a:r>
              <a:rPr lang="en-US" sz="1800" b="1" smtClean="0">
                <a:latin typeface="Arial" charset="0"/>
                <a:cs typeface="Arial" charset="0"/>
              </a:rPr>
              <a:t>referred pain</a:t>
            </a:r>
          </a:p>
          <a:p>
            <a:pPr marL="342900" indent="-342900" eaLnBrk="1" hangingPunct="1">
              <a:spcBef>
                <a:spcPts val="600"/>
              </a:spcBef>
              <a:buClr>
                <a:srgbClr val="000000"/>
              </a:buClr>
              <a:buSzPct val="167000"/>
            </a:pPr>
            <a:r>
              <a:rPr lang="en-US" sz="1800" smtClean="0">
                <a:latin typeface="Arial" charset="0"/>
                <a:cs typeface="Arial" charset="0"/>
              </a:rPr>
              <a:t>angioscotoma/purkinje tree/entoptic images</a:t>
            </a:r>
          </a:p>
          <a:p>
            <a:pPr marL="342900" indent="-342900" eaLnBrk="1" hangingPunct="1">
              <a:spcBef>
                <a:spcPts val="600"/>
              </a:spcBef>
              <a:buClr>
                <a:srgbClr val="000000"/>
              </a:buClr>
              <a:buSzPct val="167000"/>
            </a:pPr>
            <a:r>
              <a:rPr lang="en-US" sz="1800" smtClean="0">
                <a:latin typeface="Arial" charset="0"/>
                <a:cs typeface="Arial" charset="0"/>
              </a:rPr>
              <a:t>Stupid animal tricks: The </a:t>
            </a:r>
            <a:r>
              <a:rPr lang="en-US" sz="1800" b="1" smtClean="0">
                <a:latin typeface="Arial" charset="0"/>
                <a:cs typeface="Arial" charset="0"/>
              </a:rPr>
              <a:t>secret lives of rabbits/lagamorphs</a:t>
            </a:r>
          </a:p>
          <a:p>
            <a:pPr marL="342900" indent="-342900" eaLnBrk="1" hangingPunct="1">
              <a:spcBef>
                <a:spcPts val="600"/>
              </a:spcBef>
              <a:buClr>
                <a:srgbClr val="000000"/>
              </a:buClr>
              <a:buSzPct val="167000"/>
            </a:pPr>
            <a:r>
              <a:rPr lang="en-US" sz="1800" b="1" smtClean="0">
                <a:latin typeface="Arial" charset="0"/>
                <a:cs typeface="Arial" charset="0"/>
              </a:rPr>
              <a:t>Fever.  Why?</a:t>
            </a:r>
          </a:p>
          <a:p>
            <a:pPr marL="342900" indent="-342900" eaLnBrk="1" hangingPunct="1">
              <a:spcBef>
                <a:spcPts val="600"/>
              </a:spcBef>
              <a:buClr>
                <a:srgbClr val="000000"/>
              </a:buClr>
              <a:buSzPct val="167000"/>
            </a:pPr>
            <a:r>
              <a:rPr lang="en-US" sz="1800" smtClean="0">
                <a:latin typeface="Arial" charset="0"/>
                <a:cs typeface="Arial" charset="0"/>
              </a:rPr>
              <a: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01"/>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34818" name="Shape 102"/>
          <p:cNvSpPr txBox="1">
            <a:spLocks noGrp="1"/>
          </p:cNvSpPr>
          <p:nvPr>
            <p:ph type="body" idx="1"/>
          </p:nvPr>
        </p:nvSpPr>
        <p:spPr>
          <a:xfrm>
            <a:off x="565150" y="5651500"/>
            <a:ext cx="8121650" cy="915988"/>
          </a:xfrm>
        </p:spPr>
        <p:txBody>
          <a:bodyPr/>
          <a:lstStyle/>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
        <p:nvSpPr>
          <p:cNvPr id="34819" name="Shape 103"/>
          <p:cNvSpPr>
            <a:spLocks noChangeArrowheads="1"/>
          </p:cNvSpPr>
          <p:nvPr/>
        </p:nvSpPr>
        <p:spPr bwMode="auto">
          <a:xfrm>
            <a:off x="434975" y="577850"/>
            <a:ext cx="8274050" cy="5218113"/>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34820" name="Shape 104"/>
          <p:cNvSpPr txBox="1">
            <a:spLocks noChangeArrowheads="1"/>
          </p:cNvSpPr>
          <p:nvPr/>
        </p:nvSpPr>
        <p:spPr bwMode="auto">
          <a:xfrm>
            <a:off x="152400" y="5795963"/>
            <a:ext cx="7967663" cy="912812"/>
          </a:xfrm>
          <a:prstGeom prst="rect">
            <a:avLst/>
          </a:prstGeom>
          <a:noFill/>
          <a:ln w="9525">
            <a:noFill/>
            <a:miter lim="800000"/>
            <a:headEnd/>
            <a:tailEnd/>
          </a:ln>
        </p:spPr>
        <p:txBody>
          <a:bodyPr lIns="91425" tIns="91425" rIns="91425" bIns="91425" anchor="ctr"/>
          <a:lstStyle/>
          <a:p>
            <a:r>
              <a:rPr lang="en-US"/>
              <a:t>http://www.grin.com/object/external_document.258079/56056a2a33e8cd8c5277da4222089cb8_LARGE.png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09"/>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36866" name="Shape 110"/>
          <p:cNvSpPr txBox="1">
            <a:spLocks noGrp="1"/>
          </p:cNvSpPr>
          <p:nvPr>
            <p:ph type="body" idx="1"/>
          </p:nvPr>
        </p:nvSpPr>
        <p:spPr>
          <a:xfrm>
            <a:off x="528638" y="5778500"/>
            <a:ext cx="8158162" cy="519113"/>
          </a:xfrm>
        </p:spPr>
        <p:txBody>
          <a:bodyPr/>
          <a:lstStyle/>
          <a:p>
            <a:pPr marL="342900" indent="-342900" eaLnBrk="1" hangingPunct="1">
              <a:spcBef>
                <a:spcPts val="600"/>
              </a:spcBef>
              <a:buClr>
                <a:srgbClr val="000000"/>
              </a:buClr>
              <a:buSzPct val="167000"/>
            </a:pPr>
            <a:r>
              <a:rPr lang="en-US" smtClean="0">
                <a:latin typeface="Arial" charset="0"/>
                <a:cs typeface="Arial" charset="0"/>
              </a:rPr>
              <a:t>http://ars.els-cdn.com/content/image/1-s2.0-S138266890400167X-gr3.gif</a:t>
            </a:r>
          </a:p>
        </p:txBody>
      </p:sp>
      <p:sp>
        <p:nvSpPr>
          <p:cNvPr id="36867" name="Shape 111"/>
          <p:cNvSpPr>
            <a:spLocks noChangeArrowheads="1"/>
          </p:cNvSpPr>
          <p:nvPr/>
        </p:nvSpPr>
        <p:spPr bwMode="auto">
          <a:xfrm>
            <a:off x="2905125" y="1528763"/>
            <a:ext cx="3819525" cy="435610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16"/>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38914" name="Shape 117"/>
          <p:cNvSpPr txBox="1">
            <a:spLocks noGrp="1"/>
          </p:cNvSpPr>
          <p:nvPr>
            <p:ph type="body" idx="1"/>
          </p:nvPr>
        </p:nvSpPr>
        <p:spPr>
          <a:xfrm>
            <a:off x="457200" y="5849938"/>
            <a:ext cx="8229600" cy="717550"/>
          </a:xfrm>
        </p:spPr>
        <p:txBody>
          <a:bodyPr/>
          <a:lstStyle/>
          <a:p>
            <a:pPr marL="342900" indent="-342900" eaLnBrk="1" hangingPunct="1">
              <a:spcBef>
                <a:spcPts val="600"/>
              </a:spcBef>
              <a:buClr>
                <a:srgbClr val="000000"/>
              </a:buClr>
              <a:buSzPct val="167000"/>
            </a:pPr>
            <a:r>
              <a:rPr lang="en-US" sz="1800" smtClean="0">
                <a:latin typeface="Arial" charset="0"/>
                <a:cs typeface="Arial" charset="0"/>
              </a:rPr>
              <a:t>http://www.accessscience.com/loadBinary.aspx?aID=6683&amp;filename=YB030225FG0010.gif</a:t>
            </a:r>
          </a:p>
        </p:txBody>
      </p:sp>
      <p:sp>
        <p:nvSpPr>
          <p:cNvPr id="38915" name="Shape 118"/>
          <p:cNvSpPr>
            <a:spLocks noChangeArrowheads="1"/>
          </p:cNvSpPr>
          <p:nvPr/>
        </p:nvSpPr>
        <p:spPr bwMode="auto">
          <a:xfrm>
            <a:off x="2062163" y="1562100"/>
            <a:ext cx="5019675" cy="373380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23"/>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40962" name="Shape 124"/>
          <p:cNvSpPr txBox="1">
            <a:spLocks noGrp="1"/>
          </p:cNvSpPr>
          <p:nvPr>
            <p:ph type="body" idx="1"/>
          </p:nvPr>
        </p:nvSpPr>
        <p:spPr>
          <a:xfrm>
            <a:off x="457200" y="5886450"/>
            <a:ext cx="8229600" cy="681038"/>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http://cardiologydoc.files.wordpress.com/2012/05/the-whole-story.png</a:t>
            </a:r>
          </a:p>
        </p:txBody>
      </p:sp>
      <p:sp>
        <p:nvSpPr>
          <p:cNvPr id="40963" name="Shape 125"/>
          <p:cNvSpPr>
            <a:spLocks noChangeArrowheads="1"/>
          </p:cNvSpPr>
          <p:nvPr/>
        </p:nvSpPr>
        <p:spPr bwMode="auto">
          <a:xfrm>
            <a:off x="523875" y="857250"/>
            <a:ext cx="8096250" cy="514350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30"/>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43010" name="Shape 131"/>
          <p:cNvSpPr txBox="1">
            <a:spLocks noGrp="1"/>
          </p:cNvSpPr>
          <p:nvPr>
            <p:ph type="body" idx="1"/>
          </p:nvPr>
        </p:nvSpPr>
        <p:spPr>
          <a:xfrm>
            <a:off x="457200" y="5957888"/>
            <a:ext cx="8229600" cy="609600"/>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http://www.anesthesia2000.com/Cardio/Cardio_risk/fatty_streaks1.jpg</a:t>
            </a:r>
          </a:p>
        </p:txBody>
      </p:sp>
      <p:sp>
        <p:nvSpPr>
          <p:cNvPr id="43011" name="Shape 132"/>
          <p:cNvSpPr>
            <a:spLocks noChangeArrowheads="1"/>
          </p:cNvSpPr>
          <p:nvPr/>
        </p:nvSpPr>
        <p:spPr bwMode="auto">
          <a:xfrm>
            <a:off x="1714500" y="1543050"/>
            <a:ext cx="5715000" cy="377190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137"/>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45058" name="Shape 138"/>
          <p:cNvSpPr txBox="1">
            <a:spLocks noGrp="1"/>
          </p:cNvSpPr>
          <p:nvPr>
            <p:ph type="body" idx="1"/>
          </p:nvPr>
        </p:nvSpPr>
        <p:spPr>
          <a:xfrm>
            <a:off x="457200" y="5616575"/>
            <a:ext cx="8229600" cy="950913"/>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http://library.med.utah.edu/WebPath/jpeg5/CV014.jpg</a:t>
            </a:r>
          </a:p>
        </p:txBody>
      </p:sp>
      <p:sp>
        <p:nvSpPr>
          <p:cNvPr id="45059" name="Shape 139"/>
          <p:cNvSpPr>
            <a:spLocks noChangeArrowheads="1"/>
          </p:cNvSpPr>
          <p:nvPr/>
        </p:nvSpPr>
        <p:spPr bwMode="auto">
          <a:xfrm>
            <a:off x="2171700" y="1857375"/>
            <a:ext cx="4800600" cy="314325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144"/>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47106" name="Shape 145"/>
          <p:cNvSpPr txBox="1">
            <a:spLocks noGrp="1"/>
          </p:cNvSpPr>
          <p:nvPr>
            <p:ph type="body" idx="1"/>
          </p:nvPr>
        </p:nvSpPr>
        <p:spPr>
          <a:xfrm>
            <a:off x="457200" y="5957888"/>
            <a:ext cx="8229600" cy="609600"/>
          </a:xfrm>
        </p:spPr>
        <p:txBody>
          <a:bodyPr/>
          <a:lstStyle/>
          <a:p>
            <a:pPr marL="342900" indent="-342900" eaLnBrk="1" hangingPunct="1">
              <a:spcBef>
                <a:spcPts val="600"/>
              </a:spcBef>
              <a:buClr>
                <a:srgbClr val="000000"/>
              </a:buClr>
              <a:buSzPct val="167000"/>
            </a:pPr>
            <a:r>
              <a:rPr lang="en-US" sz="1800" smtClean="0">
                <a:latin typeface="Arial" charset="0"/>
                <a:cs typeface="Arial" charset="0"/>
              </a:rPr>
              <a:t>http://classconnection.s3.amazonaws.com/930/flashcards/619930/png/vertebral_artery1312142110634.png</a:t>
            </a:r>
          </a:p>
        </p:txBody>
      </p:sp>
      <p:sp>
        <p:nvSpPr>
          <p:cNvPr id="47107" name="Shape 146"/>
          <p:cNvSpPr>
            <a:spLocks noChangeArrowheads="1"/>
          </p:cNvSpPr>
          <p:nvPr/>
        </p:nvSpPr>
        <p:spPr bwMode="auto">
          <a:xfrm>
            <a:off x="2662238" y="981075"/>
            <a:ext cx="3819525" cy="489585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51"/>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49154" name="Shape 152"/>
          <p:cNvSpPr txBox="1">
            <a:spLocks noGrp="1"/>
          </p:cNvSpPr>
          <p:nvPr>
            <p:ph type="body" idx="1"/>
          </p:nvPr>
        </p:nvSpPr>
        <p:spPr>
          <a:xfrm>
            <a:off x="457200" y="6011863"/>
            <a:ext cx="8229600" cy="555625"/>
          </a:xfrm>
        </p:spPr>
        <p:txBody>
          <a:bodyPr/>
          <a:lstStyle/>
          <a:p>
            <a:pPr marL="342900" indent="-342900" eaLnBrk="1" hangingPunct="1">
              <a:spcBef>
                <a:spcPts val="600"/>
              </a:spcBef>
              <a:buClr>
                <a:srgbClr val="000000"/>
              </a:buClr>
              <a:buSzPct val="167000"/>
            </a:pPr>
            <a:r>
              <a:rPr lang="en-US" sz="1800" smtClean="0">
                <a:latin typeface="Arial" charset="0"/>
                <a:cs typeface="Arial" charset="0"/>
              </a:rPr>
              <a:t>http://www.imaging.robarts.ca/SPARC/sites/default/files/neck.gif</a:t>
            </a:r>
          </a:p>
        </p:txBody>
      </p:sp>
      <p:sp>
        <p:nvSpPr>
          <p:cNvPr id="49155" name="Shape 153"/>
          <p:cNvSpPr>
            <a:spLocks noChangeArrowheads="1"/>
          </p:cNvSpPr>
          <p:nvPr/>
        </p:nvSpPr>
        <p:spPr bwMode="auto">
          <a:xfrm>
            <a:off x="3081338" y="1419225"/>
            <a:ext cx="2981325" cy="401955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158"/>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51202" name="Shape 159"/>
          <p:cNvSpPr>
            <a:spLocks noChangeArrowheads="1"/>
          </p:cNvSpPr>
          <p:nvPr/>
        </p:nvSpPr>
        <p:spPr bwMode="auto">
          <a:xfrm>
            <a:off x="1323975" y="714375"/>
            <a:ext cx="6496050" cy="542925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51203" name="Shape 160"/>
          <p:cNvSpPr txBox="1">
            <a:spLocks noChangeArrowheads="1"/>
          </p:cNvSpPr>
          <p:nvPr/>
        </p:nvSpPr>
        <p:spPr bwMode="auto">
          <a:xfrm>
            <a:off x="234950" y="6191250"/>
            <a:ext cx="8362950" cy="434975"/>
          </a:xfrm>
          <a:prstGeom prst="rect">
            <a:avLst/>
          </a:prstGeom>
          <a:noFill/>
          <a:ln w="9525">
            <a:noFill/>
            <a:miter lim="800000"/>
            <a:headEnd/>
            <a:tailEnd/>
          </a:ln>
        </p:spPr>
        <p:txBody>
          <a:bodyPr lIns="91425" tIns="91425" rIns="91425" bIns="91425"/>
          <a:lstStyle/>
          <a:p>
            <a:r>
              <a:rPr lang="en-US"/>
              <a:t>http://webvision.med.utah.edu/imageswv/DONFig12a.jpg</a:t>
            </a:r>
          </a:p>
          <a:p>
            <a:endParaRPr lang="en-US"/>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165"/>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53250" name="Shape 166"/>
          <p:cNvSpPr>
            <a:spLocks noChangeArrowheads="1"/>
          </p:cNvSpPr>
          <p:nvPr/>
        </p:nvSpPr>
        <p:spPr bwMode="auto">
          <a:xfrm>
            <a:off x="0" y="-247650"/>
            <a:ext cx="9144000" cy="69977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53251" name="Shape 167"/>
          <p:cNvSpPr txBox="1">
            <a:spLocks noChangeArrowheads="1"/>
          </p:cNvSpPr>
          <p:nvPr/>
        </p:nvSpPr>
        <p:spPr bwMode="auto">
          <a:xfrm>
            <a:off x="317500" y="866775"/>
            <a:ext cx="4516438" cy="1639888"/>
          </a:xfrm>
          <a:prstGeom prst="rect">
            <a:avLst/>
          </a:prstGeom>
          <a:noFill/>
          <a:ln w="9525">
            <a:noFill/>
            <a:miter lim="800000"/>
            <a:headEnd/>
            <a:tailEnd/>
          </a:ln>
        </p:spPr>
        <p:txBody>
          <a:bodyPr lIns="91425" tIns="91425" rIns="91425" bIns="91425"/>
          <a:lstStyle/>
          <a:p>
            <a:endParaRPr lang="en-US"/>
          </a:p>
        </p:txBody>
      </p:sp>
      <p:sp>
        <p:nvSpPr>
          <p:cNvPr id="53252" name="Shape 168"/>
          <p:cNvSpPr txBox="1">
            <a:spLocks noChangeArrowheads="1"/>
          </p:cNvSpPr>
          <p:nvPr/>
        </p:nvSpPr>
        <p:spPr bwMode="auto">
          <a:xfrm>
            <a:off x="152400" y="152400"/>
            <a:ext cx="8580438" cy="869950"/>
          </a:xfrm>
          <a:prstGeom prst="rect">
            <a:avLst/>
          </a:prstGeom>
          <a:noFill/>
          <a:ln w="9525">
            <a:noFill/>
            <a:miter lim="800000"/>
            <a:headEnd/>
            <a:tailEnd/>
          </a:ln>
        </p:spPr>
        <p:txBody>
          <a:bodyPr lIns="91425" tIns="91425" rIns="91425" bIns="91425" anchor="ctr"/>
          <a:lstStyle/>
          <a:p>
            <a:r>
              <a:rPr lang="en-US" sz="2400"/>
              <a:t>http://www.garetina.com/img/eye-diagram.jpg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47"/>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18434" name="Shape 48"/>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73"/>
          <p:cNvSpPr>
            <a:spLocks noChangeArrowheads="1"/>
          </p:cNvSpPr>
          <p:nvPr/>
        </p:nvSpPr>
        <p:spPr bwMode="auto">
          <a:xfrm>
            <a:off x="0" y="923925"/>
            <a:ext cx="9144000" cy="501015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55298" name="Shape 174"/>
          <p:cNvSpPr txBox="1">
            <a:spLocks noChangeArrowheads="1"/>
          </p:cNvSpPr>
          <p:nvPr/>
        </p:nvSpPr>
        <p:spPr bwMode="auto">
          <a:xfrm>
            <a:off x="412750" y="466725"/>
            <a:ext cx="8042275" cy="579438"/>
          </a:xfrm>
          <a:prstGeom prst="rect">
            <a:avLst/>
          </a:prstGeom>
          <a:noFill/>
          <a:ln w="9525">
            <a:noFill/>
            <a:miter lim="800000"/>
            <a:headEnd/>
            <a:tailEnd/>
          </a:ln>
        </p:spPr>
        <p:txBody>
          <a:bodyPr lIns="91425" tIns="91425" rIns="91425" bIns="91425"/>
          <a:lstStyle/>
          <a:p>
            <a:endParaRPr lang="en-US"/>
          </a:p>
        </p:txBody>
      </p:sp>
      <p:sp>
        <p:nvSpPr>
          <p:cNvPr id="55299" name="Shape 175"/>
          <p:cNvSpPr txBox="1">
            <a:spLocks noChangeArrowheads="1"/>
          </p:cNvSpPr>
          <p:nvPr/>
        </p:nvSpPr>
        <p:spPr bwMode="auto">
          <a:xfrm>
            <a:off x="152400" y="152400"/>
            <a:ext cx="8751888" cy="830263"/>
          </a:xfrm>
          <a:prstGeom prst="rect">
            <a:avLst/>
          </a:prstGeom>
          <a:noFill/>
          <a:ln w="9525">
            <a:noFill/>
            <a:miter lim="800000"/>
            <a:headEnd/>
            <a:tailEnd/>
          </a:ln>
        </p:spPr>
        <p:txBody>
          <a:bodyPr lIns="91425" tIns="91425" rIns="91425" bIns="91425" anchor="ctr"/>
          <a:lstStyle/>
          <a:p>
            <a:r>
              <a:rPr lang="en-US" sz="2400"/>
              <a:t>http://www.dartmouth.edu/~humananatomy/figures/chapter_46/46-10_files/IMAGE001.JPG</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80"/>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57346" name="Shape 181"/>
          <p:cNvSpPr txBox="1">
            <a:spLocks noGrp="1"/>
          </p:cNvSpPr>
          <p:nvPr>
            <p:ph type="body" idx="1"/>
          </p:nvPr>
        </p:nvSpPr>
        <p:spPr>
          <a:xfrm>
            <a:off x="487363" y="6015038"/>
            <a:ext cx="8169275" cy="842962"/>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a:t>
            </a:r>
            <a:r>
              <a:rPr lang="en-US" sz="1800" smtClean="0">
                <a:latin typeface="Arial" charset="0"/>
                <a:cs typeface="Arial" charset="0"/>
              </a:rPr>
              <a:t>ttp://apbrwww5.apsu.edu/thompsonj/Anatomy%20&amp;%20Physiology/2010/2010%20Exam%20Reviews/Exam%204%20Review/retina_layers.jpg</a:t>
            </a:r>
          </a:p>
        </p:txBody>
      </p:sp>
      <p:sp>
        <p:nvSpPr>
          <p:cNvPr id="57347" name="Shape 182"/>
          <p:cNvSpPr>
            <a:spLocks noChangeArrowheads="1"/>
          </p:cNvSpPr>
          <p:nvPr/>
        </p:nvSpPr>
        <p:spPr bwMode="auto">
          <a:xfrm>
            <a:off x="762000" y="274638"/>
            <a:ext cx="7620000" cy="569595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187"/>
          <p:cNvSpPr txBox="1">
            <a:spLocks noGrp="1"/>
          </p:cNvSpPr>
          <p:nvPr>
            <p:ph type="body" idx="1"/>
          </p:nvPr>
        </p:nvSpPr>
        <p:spPr>
          <a:xfrm>
            <a:off x="457200" y="5926138"/>
            <a:ext cx="8229600" cy="641350"/>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http://facweb.cs.depaul.edu/sgrais/images/ColorBlind/RetinaLayers.jpg</a:t>
            </a:r>
          </a:p>
        </p:txBody>
      </p:sp>
      <p:sp>
        <p:nvSpPr>
          <p:cNvPr id="59394" name="Shape 188"/>
          <p:cNvSpPr>
            <a:spLocks noChangeArrowheads="1"/>
          </p:cNvSpPr>
          <p:nvPr/>
        </p:nvSpPr>
        <p:spPr bwMode="auto">
          <a:xfrm>
            <a:off x="822325" y="254000"/>
            <a:ext cx="5980113" cy="5741988"/>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193"/>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Cushing reflex</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Intracranial pressure leads to compression of arterioles and dimished blood flow.</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Sympathetic nervous system increases vascular resistence.  BP goes up.  ICP goes up.</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Carotid baroreceptors signal parasympathetic to slow heart rate to compensate</a:t>
            </a:r>
          </a:p>
        </p:txBody>
      </p:sp>
      <p:sp>
        <p:nvSpPr>
          <p:cNvPr id="61442" name="Shape 194"/>
          <p:cNvSpPr txBox="1">
            <a:spLocks noChangeArrowheads="1"/>
          </p:cNvSpPr>
          <p:nvPr/>
        </p:nvSpPr>
        <p:spPr bwMode="auto">
          <a:xfrm>
            <a:off x="1398588" y="1852613"/>
            <a:ext cx="3657600" cy="457200"/>
          </a:xfrm>
          <a:prstGeom prst="rect">
            <a:avLst/>
          </a:prstGeom>
          <a:noFill/>
          <a:ln w="9525">
            <a:noFill/>
            <a:miter lim="800000"/>
            <a:headEnd/>
            <a:tailEnd/>
          </a:ln>
        </p:spPr>
        <p:txBody>
          <a:bodyPr lIns="91425" tIns="91425" rIns="91425" bIns="91425"/>
          <a:lstStyle/>
          <a:p>
            <a:endParaRPr lang="en-US"/>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199"/>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mtClean="0">
                <a:solidFill>
                  <a:srgbClr val="000000"/>
                </a:solidFill>
                <a:latin typeface="Arial" charset="0"/>
                <a:cs typeface="Arial" charset="0"/>
                <a:sym typeface="Arial" charset="0"/>
              </a:rPr>
              <a:t>Renal Bp</a:t>
            </a:r>
          </a:p>
        </p:txBody>
      </p:sp>
      <p:sp>
        <p:nvSpPr>
          <p:cNvPr id="63490" name="Shape 200"/>
          <p:cNvSpPr txBox="1">
            <a:spLocks noGrp="1"/>
          </p:cNvSpPr>
          <p:nvPr>
            <p:ph type="body" idx="1"/>
          </p:nvPr>
        </p:nvSpPr>
        <p:spPr>
          <a:xfrm>
            <a:off x="457200" y="5784850"/>
            <a:ext cx="8229600" cy="782638"/>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http://24.media.tumblr.com/tumblr_lkc4u6Ufnw1qcmrkno1_400.jpg</a:t>
            </a:r>
          </a:p>
        </p:txBody>
      </p:sp>
      <p:sp>
        <p:nvSpPr>
          <p:cNvPr id="63491" name="Shape 201"/>
          <p:cNvSpPr>
            <a:spLocks noChangeArrowheads="1"/>
          </p:cNvSpPr>
          <p:nvPr/>
        </p:nvSpPr>
        <p:spPr bwMode="auto">
          <a:xfrm>
            <a:off x="1406525" y="1223963"/>
            <a:ext cx="5014913" cy="4670425"/>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206"/>
          <p:cNvSpPr txBox="1">
            <a:spLocks noGrp="1"/>
          </p:cNvSpPr>
          <p:nvPr>
            <p:ph type="body" idx="1"/>
          </p:nvPr>
        </p:nvSpPr>
        <p:spPr>
          <a:xfrm>
            <a:off x="457200" y="5765800"/>
            <a:ext cx="8229600" cy="801688"/>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http://images.emedicinehealth.com/images/4453/4453-4478-10929-25123.jpg</a:t>
            </a:r>
          </a:p>
        </p:txBody>
      </p:sp>
      <p:sp>
        <p:nvSpPr>
          <p:cNvPr id="65538" name="Shape 207"/>
          <p:cNvSpPr>
            <a:spLocks noChangeArrowheads="1"/>
          </p:cNvSpPr>
          <p:nvPr/>
        </p:nvSpPr>
        <p:spPr bwMode="auto">
          <a:xfrm>
            <a:off x="2405063" y="1028700"/>
            <a:ext cx="4333875" cy="480060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212"/>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67586" name="Shape 213"/>
          <p:cNvSpPr txBox="1">
            <a:spLocks noGrp="1"/>
          </p:cNvSpPr>
          <p:nvPr>
            <p:ph type="body" idx="1"/>
          </p:nvPr>
        </p:nvSpPr>
        <p:spPr>
          <a:xfrm>
            <a:off x="457200" y="5903913"/>
            <a:ext cx="8229600" cy="663575"/>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http://physrev.physiology.org/content/78/2/393/F6.large.jpg</a:t>
            </a:r>
          </a:p>
        </p:txBody>
      </p:sp>
      <p:sp>
        <p:nvSpPr>
          <p:cNvPr id="67587" name="Shape 214"/>
          <p:cNvSpPr>
            <a:spLocks noChangeArrowheads="1"/>
          </p:cNvSpPr>
          <p:nvPr/>
        </p:nvSpPr>
        <p:spPr bwMode="auto">
          <a:xfrm>
            <a:off x="0" y="1354138"/>
            <a:ext cx="9144000" cy="4149725"/>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219"/>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mtClean="0">
                <a:solidFill>
                  <a:srgbClr val="000000"/>
                </a:solidFill>
                <a:latin typeface="Arial" charset="0"/>
                <a:cs typeface="Arial" charset="0"/>
                <a:sym typeface="Arial" charset="0"/>
              </a:rPr>
              <a:t>Why the Zombie apocalypse won't happen</a:t>
            </a:r>
          </a:p>
        </p:txBody>
      </p:sp>
      <p:sp>
        <p:nvSpPr>
          <p:cNvPr id="69634" name="Shape 220"/>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1. There is not enough room for that much awesome.</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2. Disease is about the human immune response, not the germ.</a:t>
            </a:r>
          </a:p>
        </p:txBody>
      </p:sp>
      <p:sp>
        <p:nvSpPr>
          <p:cNvPr id="69635" name="Shape 221"/>
          <p:cNvSpPr>
            <a:spLocks noChangeArrowheads="1"/>
          </p:cNvSpPr>
          <p:nvPr/>
        </p:nvSpPr>
        <p:spPr bwMode="auto">
          <a:xfrm>
            <a:off x="5054600" y="3887788"/>
            <a:ext cx="3959225" cy="2970212"/>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226"/>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mtClean="0">
                <a:solidFill>
                  <a:srgbClr val="000000"/>
                </a:solidFill>
                <a:latin typeface="Arial" charset="0"/>
                <a:cs typeface="Arial" charset="0"/>
                <a:sym typeface="Arial" charset="0"/>
              </a:rPr>
              <a:t>rabies genome</a:t>
            </a:r>
          </a:p>
        </p:txBody>
      </p:sp>
      <p:sp>
        <p:nvSpPr>
          <p:cNvPr id="71682" name="Shape 227"/>
          <p:cNvSpPr txBox="1">
            <a:spLocks noGrp="1"/>
          </p:cNvSpPr>
          <p:nvPr>
            <p:ph type="body" idx="1"/>
          </p:nvPr>
        </p:nvSpPr>
        <p:spPr>
          <a:xfrm>
            <a:off x="457200" y="6046788"/>
            <a:ext cx="8229600" cy="520700"/>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http://www.pnas.org/content/101/46/16328/F1.large.jpg</a:t>
            </a:r>
          </a:p>
        </p:txBody>
      </p:sp>
      <p:sp>
        <p:nvSpPr>
          <p:cNvPr id="71683" name="Shape 228"/>
          <p:cNvSpPr>
            <a:spLocks noChangeArrowheads="1"/>
          </p:cNvSpPr>
          <p:nvPr/>
        </p:nvSpPr>
        <p:spPr bwMode="auto">
          <a:xfrm>
            <a:off x="0" y="1882775"/>
            <a:ext cx="9144000" cy="309245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hape 233"/>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73730" name="Shape 234"/>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1800" smtClean="0">
                <a:latin typeface="Arial" charset="0"/>
                <a:cs typeface="Arial" charset="0"/>
              </a:rPr>
              <a:t>Adenovirus FAQs</a:t>
            </a:r>
          </a:p>
          <a:p>
            <a:pPr marL="342900" indent="-342900" eaLnBrk="1" hangingPunct="1">
              <a:spcBef>
                <a:spcPts val="600"/>
              </a:spcBef>
              <a:buClr>
                <a:srgbClr val="000000"/>
              </a:buClr>
              <a:buSzPct val="167000"/>
            </a:pPr>
            <a:r>
              <a:rPr lang="en-US" sz="1800" smtClean="0">
                <a:latin typeface="Arial" charset="0"/>
                <a:cs typeface="Arial" charset="0"/>
              </a:rPr>
              <a:t>What is adenovirus?</a:t>
            </a:r>
          </a:p>
          <a:p>
            <a:pPr marL="342900" indent="-342900" eaLnBrk="1" hangingPunct="1">
              <a:spcBef>
                <a:spcPts val="600"/>
              </a:spcBef>
              <a:buClr>
                <a:srgbClr val="000000"/>
              </a:buClr>
              <a:buSzPct val="167000"/>
            </a:pPr>
            <a:r>
              <a:rPr lang="en-US" sz="1800" smtClean="0">
                <a:latin typeface="Arial" charset="0"/>
                <a:cs typeface="Arial" charset="0"/>
              </a:rPr>
              <a:t>Adenoviruses were first isolated in human adenoids, from which the name is derived. Adenoviruses are medium-sized (90–100 nm), nonenveloped (naked) icosahedral viruses composed of a nucleocapsid and linear, non-segmented double stranded (ds) DNA genome which is about 36kb long.</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1800" smtClean="0">
                <a:latin typeface="Trebuchet MS" pitchFamily="34" charset="0"/>
                <a:cs typeface="Arial" charset="0"/>
                <a:sym typeface="Trebuchet MS" pitchFamily="34" charset="0"/>
              </a:rPr>
              <a:t>Recombinant adenovirus vector usually delete E1 and E3 genes from genome of wild type adenovirus, making it replication deficiency so it can be safely used as transgene vector. E1 plus E3 are about 8.0 kb so the maximum insert size of your interesting gene is about 8.0kb, taking it into account that Promoter and Poly A occupy about 1 kb, so the maximum insert size is about 7 kb.</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53"/>
          <p:cNvSpPr txBox="1">
            <a:spLocks noGrp="1"/>
          </p:cNvSpPr>
          <p:nvPr>
            <p:ph type="title"/>
          </p:nvPr>
        </p:nvSpPr>
        <p:spPr>
          <a:xfrm>
            <a:off x="457200" y="274638"/>
            <a:ext cx="2036763" cy="1058862"/>
          </a:xfrm>
        </p:spPr>
        <p:txBody>
          <a:bodyPr/>
          <a:lstStyle/>
          <a:p>
            <a:pPr eaLnBrk="1" hangingPunct="1">
              <a:buClr>
                <a:srgbClr val="000000"/>
              </a:buClr>
            </a:pPr>
            <a:r>
              <a:rPr lang="en-US" sz="2400" b="1" smtClean="0">
                <a:latin typeface="Arial" charset="0"/>
                <a:cs typeface="Arial" charset="0"/>
              </a:rPr>
              <a:t>bunny</a:t>
            </a:r>
          </a:p>
        </p:txBody>
      </p:sp>
      <p:sp>
        <p:nvSpPr>
          <p:cNvPr id="20482" name="Shape 54"/>
          <p:cNvSpPr txBox="1">
            <a:spLocks noGrp="1"/>
          </p:cNvSpPr>
          <p:nvPr>
            <p:ph type="body" idx="1"/>
          </p:nvPr>
        </p:nvSpPr>
        <p:spPr>
          <a:xfrm>
            <a:off x="457200" y="1600200"/>
            <a:ext cx="1497013" cy="2706688"/>
          </a:xfrm>
        </p:spPr>
        <p:txBody>
          <a:bodyPr/>
          <a:lstStyle/>
          <a:p>
            <a:pPr marL="342900" indent="-152400" eaLnBrk="1" hangingPunct="1">
              <a:spcBef>
                <a:spcPts val="600"/>
              </a:spcBef>
              <a:buClr>
                <a:srgbClr val="000000"/>
              </a:buClr>
            </a:pPr>
            <a:r>
              <a:rPr lang="en-US" sz="1100" u="sng" smtClean="0">
                <a:solidFill>
                  <a:schemeClr val="hlink"/>
                </a:solidFill>
                <a:latin typeface="Arial" charset="0"/>
                <a:cs typeface="Arial" charset="0"/>
                <a:hlinkClick r:id="rId3"/>
              </a:rPr>
              <a:t>http://washhumane.typepad.com/.a/6a00e54eed855d8834017ee9cf65f4970d-pi</a:t>
            </a:r>
          </a:p>
        </p:txBody>
      </p:sp>
      <p:sp>
        <p:nvSpPr>
          <p:cNvPr id="20483" name="Shape 55"/>
          <p:cNvSpPr>
            <a:spLocks noChangeArrowheads="1"/>
          </p:cNvSpPr>
          <p:nvPr/>
        </p:nvSpPr>
        <p:spPr bwMode="auto">
          <a:xfrm>
            <a:off x="3484563" y="417513"/>
            <a:ext cx="4268787" cy="4262437"/>
          </a:xfrm>
          <a:prstGeom prst="rect">
            <a:avLst/>
          </a:prstGeom>
          <a:blipFill dpi="0" rotWithShape="1">
            <a:blip r:embed="rId4"/>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239"/>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z="1800" smtClean="0">
                <a:solidFill>
                  <a:srgbClr val="000000"/>
                </a:solidFill>
                <a:latin typeface="Arial" charset="0"/>
                <a:cs typeface="Arial" charset="0"/>
                <a:sym typeface="Arial" charset="0"/>
              </a:rPr>
              <a:t>http://www.invitrogen.com/site/us/en/home/References/protocols/proteins-expression-isolation-and-analysis/protein-expression-protocol/lentiviral-expression-systems.html</a:t>
            </a:r>
          </a:p>
        </p:txBody>
      </p:sp>
      <p:sp>
        <p:nvSpPr>
          <p:cNvPr id="75778" name="Shape 240"/>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2400" smtClean="0">
                <a:latin typeface="Arial" charset="0"/>
                <a:cs typeface="Arial" charset="0"/>
              </a:rPr>
              <a:t>ViraPower™ Lentiviral Expression Systems</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2400" smtClean="0">
                <a:latin typeface="Arial" charset="0"/>
                <a:cs typeface="Arial" charset="0"/>
              </a:rPr>
              <a:t>The size of your gene of interest. Titers will decrease as the size of the insert increases. We have determined that virus titer drops approximately 2-fold for each kb over 4 kb of insert size. If you wish to produce lentivirus with an insert of &gt;4 kb, you will need to concentrate the virus to obtain a suitable titer. The size of the wild-type HIV genome is approximately 10 kb. Since the size of the elements required for expression from pLenti vectors total approximately 4-4.4 kb, the size of your insert should not exceed 5.6 kb.</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hape 245"/>
          <p:cNvSpPr txBox="1">
            <a:spLocks noGrp="1"/>
          </p:cNvSpPr>
          <p:nvPr>
            <p:ph type="title"/>
          </p:nvPr>
        </p:nvSpPr>
        <p:spPr>
          <a:xfrm>
            <a:off x="457200" y="-220663"/>
            <a:ext cx="8229600" cy="1143001"/>
          </a:xfrm>
        </p:spPr>
        <p:txBody>
          <a:bodyPr/>
          <a:lstStyle/>
          <a:p>
            <a:pPr indent="228600" eaLnBrk="1" hangingPunct="1">
              <a:spcBef>
                <a:spcPct val="0"/>
              </a:spcBef>
              <a:buClr>
                <a:srgbClr val="000000"/>
              </a:buClr>
              <a:buSzTx/>
              <a:buFontTx/>
              <a:buNone/>
            </a:pPr>
            <a:r>
              <a:rPr lang="en-US" sz="1400" smtClean="0">
                <a:solidFill>
                  <a:srgbClr val="000000"/>
                </a:solidFill>
                <a:latin typeface="Arial" charset="0"/>
                <a:cs typeface="Arial" charset="0"/>
                <a:sym typeface="Arial" charset="0"/>
              </a:rPr>
              <a:t>http://www.merckvetmanual.com/mvm/index.jsp?cfile=htm/bc/102300.htm</a:t>
            </a:r>
          </a:p>
        </p:txBody>
      </p:sp>
      <p:sp>
        <p:nvSpPr>
          <p:cNvPr id="77826" name="Shape 246"/>
          <p:cNvSpPr txBox="1">
            <a:spLocks noGrp="1"/>
          </p:cNvSpPr>
          <p:nvPr>
            <p:ph type="body" idx="1"/>
          </p:nvPr>
        </p:nvSpPr>
        <p:spPr>
          <a:xfrm>
            <a:off x="457200" y="1217613"/>
            <a:ext cx="8229600" cy="4968875"/>
          </a:xfrm>
        </p:spPr>
        <p:txBody>
          <a:bodyPr/>
          <a:lstStyle/>
          <a:p>
            <a:pPr marL="342900" indent="-342900" eaLnBrk="1" hangingPunct="1">
              <a:spcBef>
                <a:spcPts val="600"/>
              </a:spcBef>
              <a:buClr>
                <a:srgbClr val="000000"/>
              </a:buClr>
              <a:buSzPct val="167000"/>
            </a:pPr>
            <a:r>
              <a:rPr lang="en-US" sz="1800" smtClean="0">
                <a:latin typeface="Arial" charset="0"/>
                <a:cs typeface="Arial" charset="0"/>
              </a:rPr>
              <a:t>Furious Form:</a:t>
            </a:r>
          </a:p>
          <a:p>
            <a:pPr marL="342900" indent="-342900" eaLnBrk="1" hangingPunct="1">
              <a:spcBef>
                <a:spcPts val="600"/>
              </a:spcBef>
              <a:buClr>
                <a:srgbClr val="000000"/>
              </a:buClr>
              <a:buSzPct val="167000"/>
            </a:pPr>
            <a:r>
              <a:rPr lang="en-US" sz="1800" smtClean="0">
                <a:latin typeface="Arial" charset="0"/>
                <a:cs typeface="Arial" charset="0"/>
              </a:rPr>
              <a:t>This is the classic “mad-dog syndrome,” although it may be seen in all species. There is rarely evidence of paralysis during this stage. The animal becomes irritable and, with the slightest provocation, may viciously and aggressively use its teeth, claws, horns, or hooves. The posture and expression is one of alertness and anxiety, with pupils dilated. Noise invites attack. Such animals lose caution and fear of other animals. Carnivores with this form of rabies frequently roam extensively, attacking other animals, including people, and any moving object. They commonly swallow foreign objects, eg, feces, straw, sticks, and stones. Rabid dogs may chew the wire and frame of their cages, breaking their teeth, and will follow a hand moved in front of the cage, attempting to bite. Young pups can seek human companionship and are overly playful, but bite even when petted, usually becoming vicious in a few hours. Rabid skunks may seek out and attack litters of puppies or kittens. Rabid domestic cats and bobcats can attack suddenly, biting and scratching viciously. As the disease progresses, muscular incoordination and seizures are common. Death results from progressive paralysis.</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251"/>
          <p:cNvSpPr txBox="1">
            <a:spLocks noGrp="1"/>
          </p:cNvSpPr>
          <p:nvPr>
            <p:ph type="title"/>
          </p:nvPr>
        </p:nvSpPr>
        <p:spPr>
          <a:xfrm>
            <a:off x="457200" y="274638"/>
            <a:ext cx="8229600" cy="604837"/>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79874" name="Shape 252"/>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1800" smtClean="0">
                <a:latin typeface="Arial" charset="0"/>
                <a:cs typeface="Arial" charset="0"/>
              </a:rPr>
              <a:t>Paralytic Form:</a:t>
            </a:r>
          </a:p>
          <a:p>
            <a:pPr marL="342900" indent="-342900" eaLnBrk="1" hangingPunct="1">
              <a:spcBef>
                <a:spcPts val="600"/>
              </a:spcBef>
              <a:buClr>
                <a:srgbClr val="000000"/>
              </a:buClr>
              <a:buSzPct val="167000"/>
            </a:pPr>
            <a:r>
              <a:rPr lang="en-US" sz="1800" smtClean="0">
                <a:latin typeface="Arial" charset="0"/>
                <a:cs typeface="Arial" charset="0"/>
              </a:rPr>
              <a:t>This is first manifest by paralysis of the throat and masseter muscles, often with profuse salivation and inability to swallow. Dropping of the lower jaw is common in dogs. Owners frequently examine the mouth of dogs and livestock searching for a foreign body or administer medication with their bare hands, thereby exposing themselves to rabies. These animals may not be vicious and rarely attempt to bite. The paralysis progresses rapidly to all parts of the body, and coma and death follow in a few hours.</a:t>
            </a:r>
          </a:p>
          <a:p>
            <a:pPr marL="342900" indent="-342900" eaLnBrk="1" hangingPunct="1">
              <a:spcBef>
                <a:spcPts val="600"/>
              </a:spcBef>
              <a:buClr>
                <a:srgbClr val="000000"/>
              </a:buClr>
              <a:buSzPct val="167000"/>
            </a:pPr>
            <a:r>
              <a:rPr lang="en-US" sz="1800" smtClean="0">
                <a:latin typeface="Arial" charset="0"/>
                <a:cs typeface="Arial" charset="0"/>
              </a:rPr>
              <a:t>Species Variations:</a:t>
            </a:r>
          </a:p>
          <a:p>
            <a:pPr marL="342900" indent="-342900" eaLnBrk="1" hangingPunct="1">
              <a:spcBef>
                <a:spcPts val="600"/>
              </a:spcBef>
              <a:buClr>
                <a:srgbClr val="000000"/>
              </a:buClr>
              <a:buSzPct val="167000"/>
            </a:pPr>
            <a:r>
              <a:rPr lang="en-US" sz="1800" smtClean="0">
                <a:latin typeface="Arial" charset="0"/>
                <a:cs typeface="Arial" charset="0"/>
              </a:rPr>
              <a:t>Cattle with furious rabies can be dangerous, attacking and pursuing humans and other animals. Lactation ceases abruptly in dairy cattle. The usual placid expression is replaced by one of alertness. The eyes and ears follow sounds and movement. A common clinical sign is a characteristic abnormal bellowing, which may continue intermittently until shortly before death.</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
        <p:nvSpPr>
          <p:cNvPr id="79875" name="Shape 253"/>
          <p:cNvSpPr txBox="1">
            <a:spLocks noChangeArrowheads="1"/>
          </p:cNvSpPr>
          <p:nvPr/>
        </p:nvSpPr>
        <p:spPr bwMode="auto">
          <a:xfrm>
            <a:off x="457200" y="365125"/>
            <a:ext cx="7680325" cy="1046163"/>
          </a:xfrm>
          <a:prstGeom prst="rect">
            <a:avLst/>
          </a:prstGeom>
          <a:noFill/>
          <a:ln w="9525">
            <a:noFill/>
            <a:miter lim="800000"/>
            <a:headEnd/>
            <a:tailEnd/>
          </a:ln>
        </p:spPr>
        <p:txBody>
          <a:bodyPr lIns="91425" tIns="91425" rIns="91425" bIns="91425" anchor="ctr"/>
          <a:lstStyle/>
          <a:p>
            <a:r>
              <a:rPr lang="en-US"/>
              <a:t>http://www.merckvetmanual.com/mvm/index.jsp?cfile=htm/bc/102300.htm</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hape 258"/>
          <p:cNvSpPr txBox="1">
            <a:spLocks noGrp="1"/>
          </p:cNvSpPr>
          <p:nvPr>
            <p:ph type="title"/>
          </p:nvPr>
        </p:nvSpPr>
        <p:spPr>
          <a:xfrm>
            <a:off x="457200" y="563563"/>
            <a:ext cx="8229600" cy="350837"/>
          </a:xfrm>
        </p:spPr>
        <p:txBody>
          <a:bodyPr/>
          <a:lstStyle/>
          <a:p>
            <a:pPr indent="228600" eaLnBrk="1" hangingPunct="1">
              <a:spcBef>
                <a:spcPct val="0"/>
              </a:spcBef>
              <a:buClr>
                <a:srgbClr val="000000"/>
              </a:buClr>
              <a:buSzTx/>
              <a:buFontTx/>
              <a:buNone/>
            </a:pPr>
            <a:r>
              <a:rPr lang="en-US" sz="1400" smtClean="0">
                <a:solidFill>
                  <a:srgbClr val="000000"/>
                </a:solidFill>
                <a:latin typeface="Arial" charset="0"/>
                <a:cs typeface="Arial" charset="0"/>
                <a:sym typeface="Arial" charset="0"/>
              </a:rPr>
              <a:t>http://www.merckvetmanual.com/mvm/index.jsp?cfile=htm/bc/102300.htm</a:t>
            </a:r>
          </a:p>
        </p:txBody>
      </p:sp>
      <p:sp>
        <p:nvSpPr>
          <p:cNvPr id="81922" name="Shape 259"/>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1800" b="1" smtClean="0">
                <a:latin typeface="Arial" charset="0"/>
                <a:cs typeface="Arial" charset="0"/>
              </a:rPr>
              <a:t>Horses and mules</a:t>
            </a:r>
            <a:r>
              <a:rPr lang="en-US" sz="1800" smtClean="0">
                <a:latin typeface="Arial" charset="0"/>
                <a:cs typeface="Arial" charset="0"/>
              </a:rPr>
              <a:t> frequently show evidence of distress and extreme agitation. These signs, especially when accompanied by rolling, may be interpreted as evidence of colic. As in other species, horses may bite or strike viciously and, because of their size and strength, become unmanageable in a few hours. People have been killed outright by such animals. These animals frequently suffer self-inflicted wounds.</a:t>
            </a:r>
          </a:p>
          <a:p>
            <a:pPr marL="342900" indent="-342900" eaLnBrk="1" hangingPunct="1">
              <a:spcBef>
                <a:spcPts val="600"/>
              </a:spcBef>
              <a:buClr>
                <a:srgbClr val="000000"/>
              </a:buClr>
              <a:buSzPct val="167000"/>
            </a:pPr>
            <a:r>
              <a:rPr lang="en-US" sz="1800" b="1" smtClean="0">
                <a:latin typeface="Arial" charset="0"/>
                <a:cs typeface="Arial" charset="0"/>
              </a:rPr>
              <a:t>Rabid foxes and coyotes</a:t>
            </a:r>
            <a:r>
              <a:rPr lang="en-US" sz="1800" smtClean="0">
                <a:latin typeface="Arial" charset="0"/>
                <a:cs typeface="Arial" charset="0"/>
              </a:rPr>
              <a:t> often invade yards or even houses, attacking dogs and people. The abnormal behavior that can occur is demonstrated by the fox that attacks a porcupine; finding a fox with porcupine quills can, in most cases, support a diagnosis of rabies.</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hape 264"/>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z="1400" smtClean="0">
                <a:solidFill>
                  <a:srgbClr val="000000"/>
                </a:solidFill>
                <a:latin typeface="Arial" charset="0"/>
                <a:cs typeface="Arial" charset="0"/>
                <a:sym typeface="Arial" charset="0"/>
              </a:rPr>
              <a:t>http://www.merckvetmanual.com/mvm/index.jsp?cfile=htm/bc/102300.htm</a:t>
            </a:r>
          </a:p>
        </p:txBody>
      </p:sp>
      <p:sp>
        <p:nvSpPr>
          <p:cNvPr id="83970" name="Shape 265"/>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1800" smtClean="0">
                <a:latin typeface="Arial" charset="0"/>
                <a:cs typeface="Arial" charset="0"/>
              </a:rPr>
              <a:t>In general, rabies should be suspected in terrestrial wildlife acting abnormally. The same is true of bats that can be seen flying in the daytime, resting on the ground, attacking people or other animals, or fighting.</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1800" smtClean="0">
                <a:latin typeface="Arial" charset="0"/>
                <a:cs typeface="Arial" charset="0"/>
              </a:rPr>
              <a:t>Rodents and lagomorphs rarely constitute a risk for rabies exposure. However, each incident must be evaluated individually. Reports of laboratory-confirmed rabies in woodchucks are not uncommon in association with the raccoon rabies epizootic in the eastern USA.</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hape 270"/>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mtClean="0">
                <a:solidFill>
                  <a:srgbClr val="000000"/>
                </a:solidFill>
                <a:latin typeface="Arial" charset="0"/>
                <a:cs typeface="Arial" charset="0"/>
                <a:sym typeface="Arial" charset="0"/>
              </a:rPr>
              <a:t>Why the Zombie apocalypse won't happen</a:t>
            </a:r>
          </a:p>
        </p:txBody>
      </p:sp>
      <p:sp>
        <p:nvSpPr>
          <p:cNvPr id="86018" name="Shape 271"/>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1. There is not enough room for that much awesome inside a virus. 4-10 kilobases</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2. Disease is about the human immune   response, not the germ.</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3. Its hard to be lethal and</a:t>
            </a:r>
          </a:p>
          <a:p>
            <a:pPr marL="342900" indent="-342900" eaLnBrk="1" hangingPunct="1">
              <a:spcBef>
                <a:spcPts val="600"/>
              </a:spcBef>
              <a:buClr>
                <a:srgbClr val="000000"/>
              </a:buClr>
              <a:buSzPct val="167000"/>
            </a:pPr>
            <a:r>
              <a:rPr lang="en-US" sz="3000" smtClean="0">
                <a:latin typeface="Arial" charset="0"/>
                <a:cs typeface="Arial" charset="0"/>
              </a:rPr>
              <a:t> contagious</a:t>
            </a:r>
          </a:p>
        </p:txBody>
      </p:sp>
      <p:sp>
        <p:nvSpPr>
          <p:cNvPr id="86019" name="Shape 272"/>
          <p:cNvSpPr>
            <a:spLocks noChangeArrowheads="1"/>
          </p:cNvSpPr>
          <p:nvPr/>
        </p:nvSpPr>
        <p:spPr bwMode="auto">
          <a:xfrm>
            <a:off x="4940300" y="3702050"/>
            <a:ext cx="4203700" cy="315595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hape 277"/>
          <p:cNvSpPr txBox="1">
            <a:spLocks noGrp="1"/>
          </p:cNvSpPr>
          <p:nvPr>
            <p:ph type="body" idx="1"/>
          </p:nvPr>
        </p:nvSpPr>
        <p:spPr>
          <a:xfrm>
            <a:off x="457200" y="460375"/>
            <a:ext cx="8229600" cy="6107113"/>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Pathogens are fastidious guests:</a:t>
            </a:r>
          </a:p>
          <a:p>
            <a:pPr marL="342900" indent="-342900" eaLnBrk="1" hangingPunct="1">
              <a:spcBef>
                <a:spcPts val="600"/>
              </a:spcBef>
              <a:buClr>
                <a:srgbClr val="000000"/>
              </a:buClr>
              <a:buSzPct val="167000"/>
            </a:pPr>
            <a:r>
              <a:rPr lang="en-US" sz="3000" smtClean="0">
                <a:latin typeface="Arial" charset="0"/>
                <a:cs typeface="Arial" charset="0"/>
              </a:rPr>
              <a:t>eg.Streptococcus, Staphylococcus, Neisseria require blood agar</a:t>
            </a:r>
          </a:p>
          <a:p>
            <a:pPr marL="342900" indent="-342900" eaLnBrk="1" hangingPunct="1">
              <a:spcBef>
                <a:spcPts val="600"/>
              </a:spcBef>
              <a:buClr>
                <a:srgbClr val="000000"/>
              </a:buClr>
              <a:buSzPct val="167000"/>
            </a:pPr>
            <a:r>
              <a:rPr lang="en-US" sz="3000" smtClean="0">
                <a:latin typeface="Arial" charset="0"/>
                <a:cs typeface="Arial" charset="0"/>
              </a:rPr>
              <a:t>Thermus Thermophilus (Taq polymerase) grows very slow below 60oC</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Carnobacterium grow where people cannot (Mars, tundra)</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3000" smtClean="0">
                <a:latin typeface="Arial" charset="0"/>
                <a:cs typeface="Arial" charset="0"/>
              </a:rPr>
              <a:t>Lethal cooties are hard to get. contagious cooties are rarely lethal or grow very slowly (TB)</a:t>
            </a:r>
          </a:p>
          <a:p>
            <a:pPr marL="342900" indent="-342900" eaLnBrk="1" hangingPunct="1">
              <a:spcBef>
                <a:spcPts val="600"/>
              </a:spcBef>
              <a:buClr>
                <a:srgbClr val="000000"/>
              </a:buClr>
              <a:buSzPct val="167000"/>
            </a:pPr>
            <a:r>
              <a:rPr lang="en-US" sz="3000" smtClean="0">
                <a:latin typeface="Arial" charset="0"/>
                <a:cs typeface="Arial" charset="0"/>
              </a:rPr>
              <a:t>TB &amp; mycobacteria</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hape 282"/>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z="4800" smtClean="0">
                <a:solidFill>
                  <a:srgbClr val="000000"/>
                </a:solidFill>
                <a:latin typeface="Arial" charset="0"/>
                <a:cs typeface="Arial" charset="0"/>
                <a:sym typeface="Arial" charset="0"/>
              </a:rPr>
              <a:t>Splash for us 2013</a:t>
            </a:r>
          </a:p>
        </p:txBody>
      </p:sp>
      <p:sp>
        <p:nvSpPr>
          <p:cNvPr id="90114" name="Shape 283"/>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60"/>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22530" name="Shape 61"/>
          <p:cNvSpPr txBox="1">
            <a:spLocks noGrp="1"/>
          </p:cNvSpPr>
          <p:nvPr>
            <p:ph type="body" idx="1"/>
          </p:nvPr>
        </p:nvSpPr>
        <p:spPr>
          <a:xfrm>
            <a:off x="474663" y="5143500"/>
            <a:ext cx="8212137" cy="1423988"/>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http://efossils.org/sites/efossils.org/files/BicondylarChimpLucy_0.gif</a:t>
            </a:r>
          </a:p>
        </p:txBody>
      </p:sp>
      <p:sp>
        <p:nvSpPr>
          <p:cNvPr id="22531" name="Shape 62"/>
          <p:cNvSpPr>
            <a:spLocks noChangeArrowheads="1"/>
          </p:cNvSpPr>
          <p:nvPr/>
        </p:nvSpPr>
        <p:spPr bwMode="auto">
          <a:xfrm>
            <a:off x="3581400" y="1738313"/>
            <a:ext cx="1981200" cy="3381375"/>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67"/>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24578" name="Shape 68"/>
          <p:cNvSpPr txBox="1">
            <a:spLocks noGrp="1"/>
          </p:cNvSpPr>
          <p:nvPr>
            <p:ph type="body" idx="1"/>
          </p:nvPr>
        </p:nvSpPr>
        <p:spPr>
          <a:xfrm>
            <a:off x="331788" y="5543550"/>
            <a:ext cx="8175625" cy="966788"/>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http://biologos.org/uploads/static-content/bipedality_fig_3.jpg</a:t>
            </a:r>
          </a:p>
        </p:txBody>
      </p:sp>
      <p:sp>
        <p:nvSpPr>
          <p:cNvPr id="24579" name="Shape 69"/>
          <p:cNvSpPr>
            <a:spLocks noChangeArrowheads="1"/>
          </p:cNvSpPr>
          <p:nvPr/>
        </p:nvSpPr>
        <p:spPr bwMode="auto">
          <a:xfrm>
            <a:off x="3810000" y="2119313"/>
            <a:ext cx="1524000" cy="2619375"/>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74"/>
          <p:cNvSpPr txBox="1">
            <a:spLocks noGrp="1"/>
          </p:cNvSpPr>
          <p:nvPr>
            <p:ph type="title"/>
          </p:nvPr>
        </p:nvSpPr>
        <p:spPr>
          <a:xfrm>
            <a:off x="457200" y="2773363"/>
            <a:ext cx="1047750" cy="2671762"/>
          </a:xfrm>
        </p:spPr>
        <p:txBody>
          <a:bodyPr/>
          <a:lstStyle/>
          <a:p>
            <a:pPr indent="228600" eaLnBrk="1" hangingPunct="1">
              <a:spcBef>
                <a:spcPct val="0"/>
              </a:spcBef>
              <a:buClr>
                <a:srgbClr val="000000"/>
              </a:buClr>
              <a:buSzTx/>
              <a:buFontTx/>
              <a:buNone/>
            </a:pPr>
            <a:r>
              <a:rPr lang="en-US" sz="1400" smtClean="0">
                <a:solidFill>
                  <a:srgbClr val="000000"/>
                </a:solidFill>
                <a:latin typeface="Arial" charset="0"/>
                <a:cs typeface="Arial" charset="0"/>
                <a:sym typeface="Arial" charset="0"/>
              </a:rPr>
              <a:t>http://www.nature.com/nature/journal/v450/n7172/images/nature06342-f1.2.jpg</a:t>
            </a:r>
          </a:p>
        </p:txBody>
      </p:sp>
      <p:sp>
        <p:nvSpPr>
          <p:cNvPr id="26626" name="Shape 75"/>
          <p:cNvSpPr txBox="1">
            <a:spLocks noGrp="1"/>
          </p:cNvSpPr>
          <p:nvPr>
            <p:ph type="body" idx="1"/>
          </p:nvPr>
        </p:nvSpPr>
        <p:spPr>
          <a:xfrm>
            <a:off x="457200" y="5994400"/>
            <a:ext cx="8229600" cy="573088"/>
          </a:xfrm>
        </p:spPr>
        <p:txBody>
          <a:bodyPr/>
          <a:lstStyle/>
          <a:p>
            <a:pPr marL="342900" indent="-342900" eaLnBrk="1" hangingPunct="1">
              <a:spcBef>
                <a:spcPts val="600"/>
              </a:spcBef>
              <a:buClr>
                <a:srgbClr val="000000"/>
              </a:buClr>
              <a:buSzPct val="167000"/>
              <a:buFontTx/>
              <a:buChar char="•"/>
            </a:pPr>
            <a:endParaRPr lang="en-US" sz="3000" smtClean="0">
              <a:latin typeface="Arial" charset="0"/>
              <a:cs typeface="Arial" charset="0"/>
            </a:endParaRPr>
          </a:p>
        </p:txBody>
      </p:sp>
      <p:sp>
        <p:nvSpPr>
          <p:cNvPr id="26627" name="Shape 76"/>
          <p:cNvSpPr>
            <a:spLocks noChangeArrowheads="1"/>
          </p:cNvSpPr>
          <p:nvPr/>
        </p:nvSpPr>
        <p:spPr bwMode="auto">
          <a:xfrm>
            <a:off x="1714500" y="152400"/>
            <a:ext cx="5715000" cy="655320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81"/>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28674" name="Shape 82"/>
          <p:cNvSpPr txBox="1">
            <a:spLocks noGrp="1"/>
          </p:cNvSpPr>
          <p:nvPr>
            <p:ph type="body" idx="1"/>
          </p:nvPr>
        </p:nvSpPr>
        <p:spPr>
          <a:xfrm>
            <a:off x="439738" y="4987925"/>
            <a:ext cx="8264525" cy="1185863"/>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http://2.bp.blogspot.com/_rvOgdkttb5c/TKs5c9vFN4I/AAAAAAAAAPA/RJrVX4ZcHKQ/s1600/Vocal+Tracts.gif</a:t>
            </a:r>
          </a:p>
        </p:txBody>
      </p:sp>
      <p:sp>
        <p:nvSpPr>
          <p:cNvPr id="28675" name="Shape 83"/>
          <p:cNvSpPr>
            <a:spLocks noChangeArrowheads="1"/>
          </p:cNvSpPr>
          <p:nvPr/>
        </p:nvSpPr>
        <p:spPr bwMode="auto">
          <a:xfrm>
            <a:off x="0" y="798513"/>
            <a:ext cx="9144000" cy="4189412"/>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88"/>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r>
              <a:rPr lang="en-US" sz="2400" smtClean="0">
                <a:solidFill>
                  <a:srgbClr val="000000"/>
                </a:solidFill>
                <a:latin typeface="Arial" charset="0"/>
                <a:cs typeface="Arial" charset="0"/>
                <a:sym typeface="Arial" charset="0"/>
              </a:rPr>
              <a:t>http://crankylinguist.blogspot.com/2010/10/chimp-vs-human-vocal-tracts.html</a:t>
            </a:r>
          </a:p>
        </p:txBody>
      </p:sp>
      <p:sp>
        <p:nvSpPr>
          <p:cNvPr id="30722" name="Shape 89"/>
          <p:cNvSpPr txBox="1">
            <a:spLocks noGrp="1"/>
          </p:cNvSpPr>
          <p:nvPr>
            <p:ph type="body" idx="1"/>
          </p:nvPr>
        </p:nvSpPr>
        <p:spPr>
          <a:xfrm>
            <a:off x="457200" y="1600200"/>
            <a:ext cx="8229600" cy="4967288"/>
          </a:xfrm>
        </p:spPr>
        <p:txBody>
          <a:bodyPr/>
          <a:lstStyle/>
          <a:p>
            <a:pPr marL="342900" indent="-342900" eaLnBrk="1" hangingPunct="1">
              <a:spcBef>
                <a:spcPts val="600"/>
              </a:spcBef>
              <a:buClr>
                <a:srgbClr val="000000"/>
              </a:buClr>
              <a:buSzPct val="167000"/>
            </a:pPr>
            <a:r>
              <a:rPr lang="en-US" sz="1800" smtClean="0">
                <a:solidFill>
                  <a:srgbClr val="333333"/>
                </a:solidFill>
                <a:latin typeface="Trebuchet MS" pitchFamily="34" charset="0"/>
                <a:cs typeface="Arial" charset="0"/>
                <a:sym typeface="Trebuchet MS" pitchFamily="34" charset="0"/>
              </a:rPr>
              <a:t>Essentially, in apes the larynx is higher and the epiglottis can lock with the velum; in humans the larynx is too low for this to happen. Also, ape tongue movement is mostly in-out, while humans can move the muscle up and down as well as in-out. Furthermore, the tube through which air passes from the glottis out to the lips is gently curved in apes, but in humans it forms a right angle. Anyone who plays any kind of wind instrument knows that different shapes produce different sounds.</a:t>
            </a:r>
          </a:p>
          <a:p>
            <a:pPr marL="342900" indent="-342900" eaLnBrk="1" hangingPunct="1">
              <a:spcBef>
                <a:spcPts val="600"/>
              </a:spcBef>
              <a:buClr>
                <a:srgbClr val="000000"/>
              </a:buClr>
              <a:buSzPct val="167000"/>
              <a:buFontTx/>
              <a:buChar char="•"/>
            </a:pPr>
            <a:endParaRPr lang="en-US" sz="3000" smtClean="0">
              <a:latin typeface="Arial" charset="0"/>
              <a:cs typeface="Arial" charset="0"/>
            </a:endParaRPr>
          </a:p>
          <a:p>
            <a:pPr marL="342900" indent="-342900" eaLnBrk="1" hangingPunct="1">
              <a:spcBef>
                <a:spcPts val="600"/>
              </a:spcBef>
              <a:buClr>
                <a:srgbClr val="000000"/>
              </a:buClr>
              <a:buSzPct val="167000"/>
            </a:pPr>
            <a:r>
              <a:rPr lang="en-US" sz="1800" smtClean="0">
                <a:solidFill>
                  <a:srgbClr val="333333"/>
                </a:solidFill>
                <a:latin typeface="Trebuchet MS" pitchFamily="34" charset="0"/>
                <a:cs typeface="Arial" charset="0"/>
                <a:sym typeface="Trebuchet MS" pitchFamily="34" charset="0"/>
              </a:rPr>
              <a:t>What all this means is that apes (and human newborns, who are similar) cannot produce sounds with the acoustic properties of adult human speech. And it's why it was such a stroke of genius to try out manually-produced sign languages on them.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94"/>
          <p:cNvSpPr txBox="1">
            <a:spLocks noGrp="1"/>
          </p:cNvSpPr>
          <p:nvPr>
            <p:ph type="title"/>
          </p:nvPr>
        </p:nvSpPr>
        <p:spPr>
          <a:xfrm>
            <a:off x="457200" y="274638"/>
            <a:ext cx="8229600" cy="1143000"/>
          </a:xfrm>
        </p:spPr>
        <p:txBody>
          <a:bodyPr/>
          <a:lstStyle/>
          <a:p>
            <a:pPr indent="228600" eaLnBrk="1" hangingPunct="1">
              <a:spcBef>
                <a:spcPct val="0"/>
              </a:spcBef>
              <a:buClr>
                <a:srgbClr val="000000"/>
              </a:buClr>
              <a:buSzTx/>
              <a:buFontTx/>
              <a:buNone/>
            </a:pPr>
            <a:endParaRPr lang="en-US" smtClean="0">
              <a:solidFill>
                <a:srgbClr val="000000"/>
              </a:solidFill>
              <a:latin typeface="Arial" charset="0"/>
              <a:cs typeface="Arial" charset="0"/>
              <a:sym typeface="Arial" charset="0"/>
            </a:endParaRPr>
          </a:p>
        </p:txBody>
      </p:sp>
      <p:sp>
        <p:nvSpPr>
          <p:cNvPr id="32770" name="Shape 95"/>
          <p:cNvSpPr txBox="1">
            <a:spLocks noGrp="1"/>
          </p:cNvSpPr>
          <p:nvPr>
            <p:ph type="body" idx="1"/>
          </p:nvPr>
        </p:nvSpPr>
        <p:spPr>
          <a:xfrm>
            <a:off x="277813" y="5543550"/>
            <a:ext cx="8408987" cy="1023938"/>
          </a:xfrm>
        </p:spPr>
        <p:txBody>
          <a:bodyPr/>
          <a:lstStyle/>
          <a:p>
            <a:pPr marL="342900" indent="-342900" eaLnBrk="1" hangingPunct="1">
              <a:spcBef>
                <a:spcPts val="600"/>
              </a:spcBef>
              <a:buClr>
                <a:srgbClr val="000000"/>
              </a:buClr>
              <a:buSzPct val="167000"/>
            </a:pPr>
            <a:r>
              <a:rPr lang="en-US" sz="3000" smtClean="0">
                <a:latin typeface="Arial" charset="0"/>
                <a:cs typeface="Arial" charset="0"/>
              </a:rPr>
              <a:t>http://pubpages.unh.edu/~jel/images/vocal_tract_chimp.gif</a:t>
            </a:r>
          </a:p>
        </p:txBody>
      </p:sp>
      <p:sp>
        <p:nvSpPr>
          <p:cNvPr id="32771" name="Shape 96"/>
          <p:cNvSpPr>
            <a:spLocks noChangeArrowheads="1"/>
          </p:cNvSpPr>
          <p:nvPr/>
        </p:nvSpPr>
        <p:spPr bwMode="auto">
          <a:xfrm>
            <a:off x="2266950" y="2243138"/>
            <a:ext cx="4610100" cy="2371725"/>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PresentationFormat>On-screen Show (4:3)</PresentationFormat>
  <Paragraphs>97</Paragraphs>
  <Slides>37</Slides>
  <Notes>37</Notes>
  <HiddenSlides>0</HiddenSlides>
  <MMClips>0</MMClips>
  <ScaleCrop>false</ScaleCrop>
  <HeadingPairs>
    <vt:vector size="6" baseType="variant">
      <vt:variant>
        <vt:lpstr>Fonts Used</vt:lpstr>
      </vt:variant>
      <vt:variant>
        <vt:i4>2</vt:i4>
      </vt:variant>
      <vt:variant>
        <vt:lpstr>Design Template</vt:lpstr>
      </vt:variant>
      <vt:variant>
        <vt:i4>2</vt:i4>
      </vt:variant>
      <vt:variant>
        <vt:lpstr>Slide Titles</vt:lpstr>
      </vt:variant>
      <vt:variant>
        <vt:i4>37</vt:i4>
      </vt:variant>
    </vt:vector>
  </HeadingPairs>
  <TitlesOfParts>
    <vt:vector size="41" baseType="lpstr">
      <vt:lpstr>Arial</vt:lpstr>
      <vt:lpstr>Trebuchet MS</vt:lpstr>
      <vt:lpstr>Custom Theme</vt:lpstr>
      <vt:lpstr>simple-light</vt:lpstr>
      <vt:lpstr>Stupid human tricks  Splash 2013</vt:lpstr>
      <vt:lpstr>Slide 2</vt:lpstr>
      <vt:lpstr>bunny</vt:lpstr>
      <vt:lpstr>Slide 4</vt:lpstr>
      <vt:lpstr>Slide 5</vt:lpstr>
      <vt:lpstr>http://www.nature.com/nature/journal/v450/n7172/images/nature06342-f1.2.jpg</vt:lpstr>
      <vt:lpstr>Slide 7</vt:lpstr>
      <vt:lpstr>http://crankylinguist.blogspot.com/2010/10/chimp-vs-human-vocal-tracts.html</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Renal Bp</vt:lpstr>
      <vt:lpstr>Slide 25</vt:lpstr>
      <vt:lpstr>Slide 26</vt:lpstr>
      <vt:lpstr>Why the Zombie apocalypse won't happen</vt:lpstr>
      <vt:lpstr>rabies genome</vt:lpstr>
      <vt:lpstr>Slide 29</vt:lpstr>
      <vt:lpstr>http://www.invitrogen.com/site/us/en/home/References/protocols/proteins-expression-isolation-and-analysis/protein-expression-protocol/lentiviral-expression-systems.html</vt:lpstr>
      <vt:lpstr>http://www.merckvetmanual.com/mvm/index.jsp?cfile=htm/bc/102300.htm</vt:lpstr>
      <vt:lpstr>Slide 32</vt:lpstr>
      <vt:lpstr>http://www.merckvetmanual.com/mvm/index.jsp?cfile=htm/bc/102300.htm</vt:lpstr>
      <vt:lpstr>http://www.merckvetmanual.com/mvm/index.jsp?cfile=htm/bc/102300.htm</vt:lpstr>
      <vt:lpstr>Why the Zombie apocalypse won't happen</vt:lpstr>
      <vt:lpstr>Slide 36</vt:lpstr>
      <vt:lpstr>Splash for us 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Stupid human tricks  Splash 2013</dc:title>
  <cp:lastModifiedBy>new lab user</cp:lastModifiedBy>
  <cp:revision>1</cp:revision>
  <dcterms:modified xsi:type="dcterms:W3CDTF">2013-11-25T02:36:39Z</dcterms:modified>
</cp:coreProperties>
</file>